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12" r:id="rId2"/>
    <p:sldId id="321" r:id="rId3"/>
    <p:sldId id="320" r:id="rId4"/>
    <p:sldId id="314" r:id="rId5"/>
    <p:sldId id="315" r:id="rId6"/>
    <p:sldId id="316" r:id="rId7"/>
    <p:sldId id="317" r:id="rId8"/>
    <p:sldId id="318" r:id="rId9"/>
    <p:sldId id="319" r:id="rId10"/>
    <p:sldId id="278" r:id="rId11"/>
    <p:sldId id="288" r:id="rId12"/>
    <p:sldId id="280" r:id="rId13"/>
    <p:sldId id="281" r:id="rId14"/>
    <p:sldId id="282" r:id="rId15"/>
    <p:sldId id="283" r:id="rId16"/>
    <p:sldId id="290" r:id="rId17"/>
    <p:sldId id="284" r:id="rId18"/>
    <p:sldId id="285" r:id="rId19"/>
    <p:sldId id="313" r:id="rId20"/>
    <p:sldId id="286" r:id="rId21"/>
    <p:sldId id="311" r:id="rId22"/>
    <p:sldId id="308" r:id="rId23"/>
    <p:sldId id="309" r:id="rId24"/>
    <p:sldId id="297" r:id="rId25"/>
    <p:sldId id="298" r:id="rId26"/>
    <p:sldId id="310" r:id="rId27"/>
    <p:sldId id="277" r:id="rId28"/>
    <p:sldId id="258" r:id="rId29"/>
    <p:sldId id="259" r:id="rId30"/>
    <p:sldId id="260" r:id="rId31"/>
    <p:sldId id="261" r:id="rId32"/>
    <p:sldId id="272" r:id="rId33"/>
    <p:sldId id="276" r:id="rId34"/>
    <p:sldId id="274" r:id="rId35"/>
    <p:sldId id="262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D1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 snapToGrid="0">
      <p:cViewPr>
        <p:scale>
          <a:sx n="100" d="100"/>
          <a:sy n="100" d="100"/>
        </p:scale>
        <p:origin x="216" y="4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509518" y="5784979"/>
            <a:ext cx="355496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FFFF"/>
                </a:solidFill>
                <a:latin typeface="+mj-lt"/>
              </a:rPr>
              <a:t>조장 </a:t>
            </a:r>
            <a:r>
              <a:rPr lang="en-US" altLang="ko-KR" sz="2000" dirty="0" smtClean="0">
                <a:solidFill>
                  <a:srgbClr val="FFFFFF"/>
                </a:solidFill>
                <a:latin typeface="+mj-lt"/>
              </a:rPr>
              <a:t>: </a:t>
            </a:r>
            <a:r>
              <a:rPr lang="ko-KR" altLang="en-US" sz="2000" dirty="0" smtClean="0">
                <a:solidFill>
                  <a:srgbClr val="FFFFFF"/>
                </a:solidFill>
                <a:latin typeface="+mj-lt"/>
              </a:rPr>
              <a:t>이진원</a:t>
            </a:r>
            <a:endParaRPr lang="en-US" altLang="ko-KR" sz="2000" dirty="0" smtClean="0">
              <a:solidFill>
                <a:srgbClr val="FFFFFF"/>
              </a:solidFill>
              <a:latin typeface="+mj-lt"/>
            </a:endParaRPr>
          </a:p>
          <a:p>
            <a:r>
              <a:rPr lang="ko-KR" altLang="en-US" sz="2000" dirty="0" smtClean="0">
                <a:solidFill>
                  <a:srgbClr val="FFFFFF"/>
                </a:solidFill>
                <a:latin typeface="+mj-lt"/>
              </a:rPr>
              <a:t>팀원 </a:t>
            </a:r>
            <a:r>
              <a:rPr lang="en-US" altLang="ko-KR" sz="2000" dirty="0" smtClean="0">
                <a:solidFill>
                  <a:srgbClr val="FFFFFF"/>
                </a:solidFill>
                <a:latin typeface="+mj-lt"/>
              </a:rPr>
              <a:t>: </a:t>
            </a:r>
            <a:r>
              <a:rPr lang="ko-KR" altLang="en-US" sz="2000" dirty="0" smtClean="0">
                <a:solidFill>
                  <a:srgbClr val="FFFFFF"/>
                </a:solidFill>
                <a:latin typeface="+mj-lt"/>
              </a:rPr>
              <a:t>박건</a:t>
            </a:r>
            <a:r>
              <a:rPr lang="en-US" altLang="ko-KR" sz="2000" dirty="0" smtClean="0">
                <a:solidFill>
                  <a:srgbClr val="FFFFFF"/>
                </a:solidFill>
                <a:latin typeface="+mj-lt"/>
              </a:rPr>
              <a:t>, </a:t>
            </a:r>
            <a:r>
              <a:rPr lang="ko-KR" altLang="en-US" sz="2000" dirty="0" err="1" smtClean="0">
                <a:solidFill>
                  <a:srgbClr val="FFFFFF"/>
                </a:solidFill>
                <a:latin typeface="+mj-lt"/>
              </a:rPr>
              <a:t>조민성</a:t>
            </a:r>
            <a:r>
              <a:rPr lang="en-US" altLang="ko-KR" sz="2000" dirty="0" smtClean="0">
                <a:solidFill>
                  <a:srgbClr val="FFFFFF"/>
                </a:solidFill>
                <a:latin typeface="+mj-lt"/>
              </a:rPr>
              <a:t>, </a:t>
            </a:r>
            <a:r>
              <a:rPr lang="ko-KR" altLang="en-US" sz="2000" dirty="0" smtClean="0">
                <a:solidFill>
                  <a:srgbClr val="FFFFFF"/>
                </a:solidFill>
                <a:latin typeface="+mj-lt"/>
              </a:rPr>
              <a:t>조재호</a:t>
            </a:r>
            <a:endParaRPr lang="ko-KR" alt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D84E62-B9AB-0235-4EC3-47DDADEA81D1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7D2E9719-010A-606A-653A-9E70CF5FA1F0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A2AA5D1-A2A2-A614-CFEB-3D8E58DC28A6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B3BE6D-67EE-F0BC-FD84-F76DC44618AE}"/>
              </a:ext>
            </a:extLst>
          </p:cNvPr>
          <p:cNvSpPr/>
          <p:nvPr/>
        </p:nvSpPr>
        <p:spPr>
          <a:xfrm>
            <a:off x="-37323" y="144559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13FF301C-BE64-CC2A-5180-8BF87B9F03BD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18C7850-E535-E6A8-7D8C-62721DABEF92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584D88-86B5-5BA6-8567-9342885F56D9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F9368929-2328-80FD-EDA5-F61B7C19DC16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25C0E51-C66C-BC0C-A90D-4EF98256423E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019AB9-9364-2044-424C-2DEBB1EF438A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D9EF638-E996-12BB-F456-59FCE46C335F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06F33C35-5A46-62B8-F936-6D2D2147D48E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FACEC2-7C4E-3D09-B8AC-504E05CEF3DA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ACD17B43-23D3-FAD5-001F-62B80A53B7CF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46C72FFB-8D24-CF33-7E65-0B830E071BF2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822CE6-CE71-2F70-24F5-95C0C68D0B86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5D8AD0E8-9032-5872-DE96-89F1C62775F7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F8C802D2-62F5-7000-21C9-BAB47CA99E9A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115980-18DD-1FB4-4C59-030ED4377424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A4E232C-A025-A40C-6835-F113C292716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3BB0C668-9F7D-0E7F-B8B6-66473B65B1B1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FD63A-CDDA-D75D-3DB5-8DA4A90C0CFB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3D302512-7B8A-237C-E6FD-833C1603EF5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D527E596-47B4-1328-6DD3-ABD019F513DD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E54BBE-FF0F-D6E7-A10B-EA83D99CDD59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D0168FF6-7081-75A2-2139-CBA47E9DCC61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43A4A34E-90AE-C0BF-3FB1-B8741230B24C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네트워크 구축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3" y="1355399"/>
            <a:ext cx="10749128" cy="43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614AFC-0E86-0830-D973-340BBC03C6ED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8EAB8B3B-147B-5AEB-3EB2-92DEFD591813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17504996-9516-0D01-29D9-73F52EC70E31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FDF9-3B2F-E40E-3213-BD5DC9105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04E6F7-86F9-DEC2-63DD-CB5C4E46425D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3A220-0F4C-E36C-CD14-72E12C9D59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IAM &amp; AWS VPC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610E92-53C9-A922-E5B0-FE08ECB57C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508D2060-5B10-5A7A-2606-B8D24D6D72B3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C020D28D-3115-E1BA-C702-4361DB3816D3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5DDE1F-88EC-A1DB-CF23-A690B285812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C8057-9B82-46FC-517E-8DCA625C18F8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D4B18-8F61-7467-8C64-B9A73408526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88" t="-124" r="55057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49B36-1DC7-950A-930D-002BA1AF2FCD}"/>
              </a:ext>
            </a:extLst>
          </p:cNvPr>
          <p:cNvSpPr txBox="1"/>
          <p:nvPr/>
        </p:nvSpPr>
        <p:spPr>
          <a:xfrm>
            <a:off x="3168616" y="1757023"/>
            <a:ext cx="2253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사용자를 생성하고 권한을 부여함</a:t>
            </a:r>
            <a:endParaRPr lang="ko-KR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MFA </a:t>
            </a:r>
            <a:r>
              <a:rPr lang="ko-KR" altLang="en-US" sz="1000" dirty="0">
                <a:solidFill>
                  <a:schemeClr val="bg1"/>
                </a:solidFill>
              </a:rPr>
              <a:t>기기 등록 중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Passkey </a:t>
            </a:r>
            <a:r>
              <a:rPr lang="ko-KR" altLang="en-US" sz="1000" dirty="0">
                <a:solidFill>
                  <a:schemeClr val="bg1"/>
                </a:solidFill>
              </a:rPr>
              <a:t>방식</a:t>
            </a:r>
            <a:r>
              <a:rPr lang="en-US" altLang="ko-KR" sz="1000" dirty="0">
                <a:solidFill>
                  <a:schemeClr val="bg1"/>
                </a:solidFill>
              </a:rPr>
              <a:t>(FIDO2 </a:t>
            </a:r>
            <a:r>
              <a:rPr lang="ko-KR" altLang="en-US" sz="1000" dirty="0">
                <a:solidFill>
                  <a:schemeClr val="bg1"/>
                </a:solidFill>
              </a:rPr>
              <a:t>또는 생체인증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선택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이름은 </a:t>
            </a:r>
            <a:r>
              <a:rPr lang="en-US" altLang="ko-KR" sz="1000" dirty="0" err="1">
                <a:solidFill>
                  <a:schemeClr val="bg1"/>
                </a:solidFill>
              </a:rPr>
              <a:t>zash_root</a:t>
            </a:r>
            <a:r>
              <a:rPr lang="ko-KR" altLang="en-US" sz="1000" dirty="0">
                <a:solidFill>
                  <a:schemeClr val="bg1"/>
                </a:solidFill>
              </a:rPr>
              <a:t>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 후 단계에서는 장치와 연결 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980755-9E66-5C70-61F6-0BA013D280C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233" t="-369" r="-536" b="18766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E435D-43C1-6419-560F-E4C0D16D2FBB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D219C9-2C0D-651D-1D31-5A813C0CDFB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4446" t="-95" r="27674" b="95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6B02C8-2CC6-083D-DBD4-D2B3D887C764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049" t="-124" r="48951" b="124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C437C-D925-EFE0-6D0D-E1399DBD2F52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VPC/</a:t>
            </a:r>
            <a:r>
              <a:rPr lang="ko-KR" altLang="en-US" sz="1000" dirty="0" err="1">
                <a:solidFill>
                  <a:schemeClr val="bg1"/>
                </a:solidFill>
              </a:rPr>
              <a:t>서브넷</a:t>
            </a:r>
            <a:r>
              <a:rPr lang="ko-KR" altLang="en-US" sz="1000" dirty="0">
                <a:solidFill>
                  <a:schemeClr val="bg1"/>
                </a:solidFill>
              </a:rPr>
              <a:t> 생성 여부 및 상태를 한눈에 확인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2602C-8195-6B2C-0541-4C2C667CF034}"/>
              </a:ext>
            </a:extLst>
          </p:cNvPr>
          <p:cNvSpPr txBox="1"/>
          <p:nvPr/>
        </p:nvSpPr>
        <p:spPr>
          <a:xfrm>
            <a:off x="8985380" y="3638041"/>
            <a:ext cx="2253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해당 </a:t>
            </a:r>
            <a:r>
              <a:rPr lang="en-US" altLang="ko-KR" sz="1000" dirty="0">
                <a:solidFill>
                  <a:schemeClr val="bg1"/>
                </a:solidFill>
              </a:rPr>
              <a:t>VPC(vpc-07d7efb0ffc1a22)</a:t>
            </a:r>
            <a:r>
              <a:rPr lang="ko-KR" altLang="en-US" sz="1000" dirty="0">
                <a:solidFill>
                  <a:schemeClr val="bg1"/>
                </a:solidFill>
              </a:rPr>
              <a:t>에는 </a:t>
            </a:r>
            <a:r>
              <a:rPr lang="en-US" altLang="ko-KR" sz="1000" dirty="0">
                <a:solidFill>
                  <a:schemeClr val="bg1"/>
                </a:solidFill>
              </a:rPr>
              <a:t>us-east-1 </a:t>
            </a:r>
            <a:r>
              <a:rPr lang="ko-KR" altLang="en-US" sz="1000" dirty="0" err="1">
                <a:solidFill>
                  <a:schemeClr val="bg1"/>
                </a:solidFill>
              </a:rPr>
              <a:t>리전</a:t>
            </a:r>
            <a:r>
              <a:rPr lang="ko-KR" altLang="en-US" sz="1000" dirty="0">
                <a:solidFill>
                  <a:schemeClr val="bg1"/>
                </a:solidFill>
              </a:rPr>
              <a:t> 내 </a:t>
            </a:r>
            <a:r>
              <a:rPr lang="en-US" altLang="ko-KR" sz="1000" dirty="0">
                <a:solidFill>
                  <a:schemeClr val="bg1"/>
                </a:solidFill>
              </a:rPr>
              <a:t>6</a:t>
            </a:r>
            <a:r>
              <a:rPr lang="ko-KR" altLang="en-US" sz="1000" dirty="0">
                <a:solidFill>
                  <a:schemeClr val="bg1"/>
                </a:solidFill>
              </a:rPr>
              <a:t>개의 가용 영역</a:t>
            </a:r>
            <a:r>
              <a:rPr lang="en-US" altLang="ko-KR" sz="1000" dirty="0">
                <a:solidFill>
                  <a:schemeClr val="bg1"/>
                </a:solidFill>
              </a:rPr>
              <a:t>(AZ)</a:t>
            </a:r>
            <a:r>
              <a:rPr lang="ko-KR" altLang="en-US" sz="1000" dirty="0">
                <a:solidFill>
                  <a:schemeClr val="bg1"/>
                </a:solidFill>
              </a:rPr>
              <a:t>에 각각 </a:t>
            </a:r>
            <a:r>
              <a:rPr lang="en-US" altLang="ko-KR" sz="1000" dirty="0">
                <a:solidFill>
                  <a:schemeClr val="bg1"/>
                </a:solidFill>
              </a:rPr>
              <a:t>Subnet</a:t>
            </a:r>
            <a:r>
              <a:rPr lang="ko-KR" altLang="en-US" sz="1000" dirty="0">
                <a:solidFill>
                  <a:schemeClr val="bg1"/>
                </a:solidFill>
              </a:rPr>
              <a:t>이 구성되어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고가용성을 고려해 </a:t>
            </a:r>
            <a:r>
              <a:rPr lang="en-US" altLang="ko-KR" sz="1000" dirty="0">
                <a:solidFill>
                  <a:schemeClr val="bg1"/>
                </a:solidFill>
              </a:rPr>
              <a:t>VPC</a:t>
            </a:r>
            <a:r>
              <a:rPr lang="ko-KR" altLang="en-US" sz="1000" dirty="0">
                <a:solidFill>
                  <a:schemeClr val="bg1"/>
                </a:solidFill>
              </a:rPr>
              <a:t>를 </a:t>
            </a:r>
            <a:r>
              <a:rPr lang="ko-KR" altLang="en-US" sz="1000" b="1" dirty="0">
                <a:solidFill>
                  <a:schemeClr val="bg1"/>
                </a:solidFill>
              </a:rPr>
              <a:t>다중 </a:t>
            </a:r>
            <a:r>
              <a:rPr lang="en-US" altLang="ko-KR" sz="1000" b="1" dirty="0">
                <a:solidFill>
                  <a:schemeClr val="bg1"/>
                </a:solidFill>
              </a:rPr>
              <a:t>AZ</a:t>
            </a:r>
            <a:r>
              <a:rPr lang="ko-KR" altLang="en-US" sz="1000" b="1" dirty="0">
                <a:solidFill>
                  <a:schemeClr val="bg1"/>
                </a:solidFill>
              </a:rPr>
              <a:t>로 분산 구성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58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7B9D-4481-4577-84D2-F4CEE6BA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BFC16A-98C5-3B18-87E5-5CDE51F86E83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8D457-B597-F980-EC73-BD17FFDB3B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ECR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3350E6-BD12-889E-9B81-2C228E7E709A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851F7E2E-9F1D-E909-B101-91B9131CCBD3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1F168AC7-8B5A-E51C-C408-BE440E6F841B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27EB3-DFDC-CCE1-0E82-E17157C0559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75CD6-85B9-BB12-89F1-AE589C7C8CBE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38B54-B97E-9DD0-1C55-750BE194D5C8}"/>
              </a:ext>
            </a:extLst>
          </p:cNvPr>
          <p:cNvSpPr txBox="1"/>
          <p:nvPr/>
        </p:nvSpPr>
        <p:spPr>
          <a:xfrm>
            <a:off x="3168616" y="1757023"/>
            <a:ext cx="22535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CPU, 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memory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, 네트워크, 스토리지 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CNI 생성 및 관리</a:t>
            </a:r>
            <a:endParaRPr lang="ko-KR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  <a:ea typeface="맑은 고딕"/>
            </a:endParaRPr>
          </a:p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Key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BBEF72-CC21-E4EA-F7D8-17A107E9588C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4C681-B69D-BA8C-D3AA-92B29AA5D306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Security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Group 생성 (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ACL과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같은 효과)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B1E0E-776A-A95C-0F00-323AA93C17E5}"/>
              </a:ext>
            </a:extLst>
          </p:cNvPr>
          <p:cNvSpPr txBox="1"/>
          <p:nvPr/>
        </p:nvSpPr>
        <p:spPr>
          <a:xfrm>
            <a:off x="8985380" y="3638041"/>
            <a:ext cx="22535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Instance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 (가상 서버)</a:t>
            </a:r>
          </a:p>
        </p:txBody>
      </p:sp>
      <p:pic>
        <p:nvPicPr>
          <p:cNvPr id="5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C23BE5-7781-7438-48F8-3BF1712E310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2" t="-295" r="37805" b="211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8CACF3-4581-72A8-F02E-D76EE0E2544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251" t="-124" r="45786" b="124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641576-B526-E3A0-55C4-9E6E078707B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478" t="-95" r="49223" b="95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71F0D3-604C-DF72-E520-B3CCF326E73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30" t="-88" r="28162" b="88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B557-9629-AD70-F6B7-2D9C780C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D5F58F-51B5-1A49-72AD-A678ED05C422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B5841-2775-0779-8BA6-D2A1C6C20FD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EC2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885944-8707-C76A-4A35-D3556EE7F48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B18F1EEE-4A33-B435-70D2-92CDFCD9408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6368DE8F-5688-5A58-0254-AE49077E1625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D48D7A-D270-E63C-EC2B-D28F9F12AAB7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0D5A41-5E30-3E2D-833A-37E146305DDC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219C2B-414D-28B9-FEF0-847D78628485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F044A-5003-85F1-4BBE-2CD0AF09263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6550" t="-1415" r="-6550" b="12904"/>
          <a:stretch>
            <a:fillRect/>
          </a:stretch>
        </p:blipFill>
        <p:spPr>
          <a:xfrm>
            <a:off x="821095" y="1628057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A0864-8EA7-94CA-92DB-B0977A51EDB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17" t="2459" r="17" b="28074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F173D-D119-CFBB-6B66-93C03B4742FA}"/>
              </a:ext>
            </a:extLst>
          </p:cNvPr>
          <p:cNvSpPr txBox="1"/>
          <p:nvPr/>
        </p:nvSpPr>
        <p:spPr>
          <a:xfrm>
            <a:off x="821095" y="5563003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C0687-E8BC-6CBF-2DD8-AF732451FE4E}"/>
              </a:ext>
            </a:extLst>
          </p:cNvPr>
          <p:cNvSpPr txBox="1"/>
          <p:nvPr/>
        </p:nvSpPr>
        <p:spPr>
          <a:xfrm>
            <a:off x="6714930" y="5217200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515E-1EA6-8F37-5599-AEC64B39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190ADF-F88F-C736-56DD-F79D3BEC1339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7E472-FFFD-800A-8370-3D42A3277AD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B80203-46D7-B698-E471-A2E2926DC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47DCBAE8-86FB-C120-B8A9-374A7F1D3D82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F47503D5-39A6-8C2E-6DA1-BDA2CA4400E3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740336-D7C0-B9CE-B8FE-640749B41D9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260C-D29E-E576-7DD7-523CD28F665A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D140-3A90-26DD-BB5B-D45C622E1CAF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ea typeface="Malgun Gothic"/>
                <a:cs typeface="+mn-lt"/>
              </a:rPr>
              <a:t>SSH</a:t>
            </a:r>
            <a:r>
              <a:rPr lang="ko-KR" altLang="en-US" sz="1400" dirty="0">
                <a:ea typeface="Malgun Gothic"/>
                <a:cs typeface="+mn-lt"/>
              </a:rPr>
              <a:t>로 </a:t>
            </a:r>
            <a:r>
              <a:rPr lang="en-US" altLang="ko-KR" sz="1400" dirty="0">
                <a:ea typeface="Malgun Gothic"/>
                <a:cs typeface="+mn-lt"/>
              </a:rPr>
              <a:t>EC2</a:t>
            </a:r>
            <a:r>
              <a:rPr lang="ko-KR" altLang="en-US" sz="1400" dirty="0">
                <a:ea typeface="Malgun Gothic"/>
                <a:cs typeface="+mn-lt"/>
              </a:rPr>
              <a:t>에 연결</a:t>
            </a:r>
            <a:endParaRPr lang="ko-KR" altLang="en-US" sz="1400" dirty="0">
              <a:ea typeface="Malgun Gothic"/>
            </a:endParaRPr>
          </a:p>
          <a:p>
            <a:r>
              <a:rPr lang="en-US" altLang="ko-KR" sz="1400" dirty="0" err="1">
                <a:ea typeface="+mn-lt"/>
              </a:rPr>
              <a:t>aws</a:t>
            </a:r>
            <a:r>
              <a:rPr lang="en-US" altLang="ko-KR" sz="1400" dirty="0">
                <a:ea typeface="+mn-lt"/>
              </a:rPr>
              <a:t>-cli, </a:t>
            </a:r>
            <a:r>
              <a:rPr lang="en-US" altLang="ko-KR" sz="1400" dirty="0" err="1">
                <a:ea typeface="+mn-lt"/>
              </a:rPr>
              <a:t>Kubectl</a:t>
            </a:r>
            <a:r>
              <a:rPr lang="en-US" altLang="ko-KR" sz="1400" dirty="0">
                <a:ea typeface="+mn-lt"/>
              </a:rPr>
              <a:t>, </a:t>
            </a:r>
            <a:r>
              <a:rPr lang="ko-KR" altLang="ko-KR" sz="1400" dirty="0" err="1">
                <a:ea typeface="Malgun Gothic"/>
              </a:rPr>
              <a:t>eksctl</a:t>
            </a:r>
            <a:r>
              <a:rPr lang="ko-KR" altLang="ko-KR" sz="1400" dirty="0">
                <a:ea typeface="Malgun Gothic"/>
              </a:rPr>
              <a:t> 설치</a:t>
            </a:r>
            <a:endParaRPr lang="en-US" altLang="ko-KR" sz="1400" dirty="0"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aws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configure로</a:t>
            </a:r>
            <a:r>
              <a:rPr lang="ko-KR" altLang="en-US" sz="1400" dirty="0">
                <a:ea typeface="맑은 고딕"/>
              </a:rPr>
              <a:t> 프로파일 등록</a:t>
            </a:r>
            <a:endParaRPr lang="ko-KR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755EDD-4ACE-5807-BE2A-388E1B44BEC7}"/>
              </a:ext>
            </a:extLst>
          </p:cNvPr>
          <p:cNvSpPr/>
          <p:nvPr/>
        </p:nvSpPr>
        <p:spPr>
          <a:xfrm>
            <a:off x="6714932" y="1027270"/>
            <a:ext cx="4655975" cy="537352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Eksctl로</a:t>
            </a:r>
            <a:r>
              <a:rPr lang="ko-KR" altLang="en-US" sz="1400" dirty="0">
                <a:ea typeface="맑은 고딕"/>
              </a:rPr>
              <a:t> EKS </a:t>
            </a:r>
            <a:r>
              <a:rPr lang="ko-KR" altLang="en-US" sz="1400" dirty="0" err="1">
                <a:ea typeface="맑은 고딕"/>
              </a:rPr>
              <a:t>Cluster</a:t>
            </a:r>
            <a:r>
              <a:rPr lang="ko-KR" altLang="en-US" sz="1400" dirty="0">
                <a:ea typeface="맑은 고딕"/>
              </a:rPr>
              <a:t>, </a:t>
            </a:r>
            <a:r>
              <a:rPr lang="ko-KR" altLang="en-US" sz="1400" dirty="0" err="1">
                <a:ea typeface="맑은 고딕"/>
              </a:rPr>
              <a:t>node들을</a:t>
            </a:r>
            <a:r>
              <a:rPr lang="ko-KR" altLang="en-US" sz="1400" dirty="0">
                <a:ea typeface="맑은 고딕"/>
              </a:rPr>
              <a:t>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3B4F78-99B4-360F-5DCB-C91885F5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DC42A7-5676-E249-40A8-B114B854D31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1009" r="34589" b="-11009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pic>
        <p:nvPicPr>
          <p:cNvPr id="2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B7189-6AE0-3C92-4868-3EFBD6BB52D5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564" t="-124" r="18797" b="124"/>
          <a:stretch>
            <a:fillRect/>
          </a:stretch>
        </p:blipFill>
        <p:spPr>
          <a:xfrm>
            <a:off x="6867608" y="1225616"/>
            <a:ext cx="4350621" cy="3436778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EC61D2-3044-0D4A-704E-897D00B1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" t="-9167" r="-201" b="-833"/>
          <a:stretch>
            <a:fillRect/>
          </a:stretch>
        </p:blipFill>
        <p:spPr>
          <a:xfrm>
            <a:off x="6845362" y="4662394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88DE-5194-C159-67D6-8D26978C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343C48-7F68-9365-0BAA-7DFF93E4C673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EA613-FD99-EEA9-36B7-84D1380D656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C8B836-50BC-92A0-870B-2520360C99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D8845E1D-E677-9CF7-8D04-94DA27339442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38884024-391B-0B23-F922-BC570C8F1292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6115E-042F-8068-4E50-EBE98541204A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A13E9-CDD3-E347-EFE9-6B1E87890DA6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047F1F-C908-932D-B3A0-D1FD315C958D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Pod</a:t>
            </a:r>
            <a:r>
              <a:rPr lang="ko-KR" altLang="en-US" sz="1400" dirty="0">
                <a:ea typeface="맑은 고딕"/>
              </a:rPr>
              <a:t> 배포 후 </a:t>
            </a:r>
            <a:r>
              <a:rPr lang="ko-KR" altLang="en-US" sz="1400" dirty="0" err="1">
                <a:ea typeface="맑은 고딕"/>
              </a:rPr>
              <a:t>Load-balancing</a:t>
            </a:r>
            <a:r>
              <a:rPr lang="ko-KR" altLang="en-US" sz="1400" dirty="0">
                <a:ea typeface="맑은 고딕"/>
              </a:rPr>
              <a:t> 확인</a:t>
            </a:r>
            <a:endParaRPr lang="en-US" altLang="ko-KR" sz="1400" dirty="0">
              <a:ea typeface="맑은 고딕"/>
            </a:endParaRP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AWS </a:t>
            </a:r>
            <a:r>
              <a:rPr lang="ko-KR" altLang="ko-KR" sz="1400" dirty="0">
                <a:latin typeface="Malgun Gothic"/>
                <a:ea typeface="Malgun Gothic"/>
              </a:rPr>
              <a:t>프로파일로 인증</a:t>
            </a:r>
          </a:p>
        </p:txBody>
      </p:sp>
      <p:pic>
        <p:nvPicPr>
          <p:cNvPr id="6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E2981F-C800-493D-55BD-ECB8F4D1A18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-708" t="-8092" r="4956" b="39"/>
          <a:stretch>
            <a:fillRect/>
          </a:stretch>
        </p:blipFill>
        <p:spPr>
          <a:xfrm>
            <a:off x="858168" y="1487647"/>
            <a:ext cx="4581828" cy="1581615"/>
          </a:xfrm>
          <a:prstGeom prst="rect">
            <a:avLst/>
          </a:prstGeom>
        </p:spPr>
      </p:pic>
      <p:pic>
        <p:nvPicPr>
          <p:cNvPr id="8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B07F6F-CFDA-DE86-45D5-CE9D740F525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562" t="-95" r="2718" b="10"/>
          <a:stretch>
            <a:fillRect/>
          </a:stretch>
        </p:blipFill>
        <p:spPr>
          <a:xfrm>
            <a:off x="858168" y="3069263"/>
            <a:ext cx="4581828" cy="1490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0E584E-C1B5-A0BC-C573-C2272F6E0929}"/>
              </a:ext>
            </a:extLst>
          </p:cNvPr>
          <p:cNvSpPr/>
          <p:nvPr/>
        </p:nvSpPr>
        <p:spPr>
          <a:xfrm>
            <a:off x="6851781" y="1583753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1" name="Picture Placeholder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C5ECD0-356D-D9C8-9B28-6C13F8D9581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2114" t="-295" r="-5260" b="-15339"/>
          <a:stretch>
            <a:fillRect/>
          </a:stretch>
        </p:blipFill>
        <p:spPr>
          <a:xfrm>
            <a:off x="6790869" y="756119"/>
            <a:ext cx="4889088" cy="354207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BAAC3D-6184-C06B-67B2-5A97848FA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884" y="3817540"/>
            <a:ext cx="4540116" cy="13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6C90-953C-0456-C031-63F8D50A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8AF192-03E9-B8C9-08AE-D1AEA0A5B517}"/>
              </a:ext>
            </a:extLst>
          </p:cNvPr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80300-FA1C-42BD-C12B-A88171A35101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0ABF15-905F-331C-1025-72360C4E8F5B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21EAB823-3F96-A0A2-659E-7B7069FA5929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F9507D8C-D006-26B1-5E5F-4F4AF8DF13BD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291984-2448-4AB7-87FB-03DBA816F4B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8212D-89D9-D110-936E-B21FE5B90F30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008314-96E3-2F6E-7E40-E339201E85CB}"/>
              </a:ext>
            </a:extLst>
          </p:cNvPr>
          <p:cNvSpPr/>
          <p:nvPr/>
        </p:nvSpPr>
        <p:spPr>
          <a:xfrm>
            <a:off x="821095" y="2261969"/>
            <a:ext cx="4655975" cy="199613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D7C006-38EC-B8F0-ED00-F17D977CE869}"/>
              </a:ext>
            </a:extLst>
          </p:cNvPr>
          <p:cNvSpPr/>
          <p:nvPr/>
        </p:nvSpPr>
        <p:spPr>
          <a:xfrm>
            <a:off x="6851781" y="1583753"/>
            <a:ext cx="4655975" cy="28784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ECR에서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pull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4" name="그림 13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5CE770-335C-C744-672A-01961255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45" y="2369803"/>
            <a:ext cx="4475557" cy="130047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846184-6A90-231E-6692-E539F7A7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11" y="1685325"/>
            <a:ext cx="4483765" cy="24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D99D94-A2B6-73E6-B709-2ED88DA81829}"/>
              </a:ext>
            </a:extLst>
          </p:cNvPr>
          <p:cNvSpPr/>
          <p:nvPr/>
        </p:nvSpPr>
        <p:spPr>
          <a:xfrm>
            <a:off x="0" y="1"/>
            <a:ext cx="12192000" cy="23367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F00630EB-ECF1-19F7-8E5B-4004952D6B68}"/>
              </a:ext>
            </a:extLst>
          </p:cNvPr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>
            <a:extLst>
              <a:ext uri="{FF2B5EF4-FFF2-40B4-BE49-F238E27FC236}">
                <a16:creationId xmlns:a16="http://schemas.microsoft.com/office/drawing/2014/main" id="{77F57106-B548-29CE-60C6-AC3526D9D39C}"/>
              </a:ext>
            </a:extLst>
          </p:cNvPr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7" y="1214988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저장된 콘텐츠가 </a:t>
            </a:r>
            <a:r>
              <a:rPr lang="ko-KR" altLang="en-US" sz="1000" b="1" dirty="0">
                <a:solidFill>
                  <a:schemeClr val="bg1"/>
                </a:solidFill>
              </a:rPr>
              <a:t>다른 사용자가 페이지를 열었을 때 자동 실행되는지</a:t>
            </a:r>
            <a:r>
              <a:rPr lang="ko-KR" altLang="en-US" sz="1000" dirty="0">
                <a:solidFill>
                  <a:schemeClr val="bg1"/>
                </a:solidFill>
              </a:rPr>
              <a:t>를 확인한다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b="1" dirty="0">
                <a:solidFill>
                  <a:schemeClr val="bg1"/>
                </a:solidFill>
              </a:rPr>
              <a:t>Stored XSS</a:t>
            </a:r>
            <a:r>
              <a:rPr lang="ko-KR" altLang="en-US" sz="1000" dirty="0">
                <a:solidFill>
                  <a:schemeClr val="bg1"/>
                </a:solidFill>
              </a:rPr>
              <a:t> 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메시지 입력 창에 아래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>(&lt;script&gt;alert(＇XSS!＇)&lt;/script&gt;)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저장 후 페이지가 다시 로딩되며 </a:t>
            </a:r>
            <a:r>
              <a:rPr lang="ko-KR" altLang="en-US" sz="1000" b="1" dirty="0">
                <a:solidFill>
                  <a:schemeClr val="bg1"/>
                </a:solidFill>
              </a:rPr>
              <a:t>팝업이 자동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XSS</a:t>
            </a:r>
            <a:r>
              <a:rPr lang="ko-KR" altLang="en-US" sz="1000" dirty="0">
                <a:solidFill>
                  <a:schemeClr val="bg1"/>
                </a:solidFill>
              </a:rPr>
              <a:t>가 성공하면 공격자가 </a:t>
            </a:r>
            <a:r>
              <a:rPr lang="ko-KR" altLang="en-US" sz="1000" b="1" dirty="0">
                <a:solidFill>
                  <a:schemeClr val="bg1"/>
                </a:solidFill>
              </a:rPr>
              <a:t>쿠키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세션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피싱 페이지 삽입</a:t>
            </a:r>
            <a:r>
              <a:rPr lang="ko-KR" altLang="en-US" sz="1000" dirty="0">
                <a:solidFill>
                  <a:schemeClr val="bg1"/>
                </a:solidFill>
              </a:rPr>
              <a:t> 등이 가능함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개발자 입장에서 반드시 막아야 하는 </a:t>
            </a:r>
            <a:r>
              <a:rPr lang="ko-KR" altLang="en-US" sz="1000" b="1" dirty="0">
                <a:solidFill>
                  <a:schemeClr val="bg1"/>
                </a:solidFill>
              </a:rPr>
              <a:t>중요한 웹 취약점 중 하나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609397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입력을 </a:t>
            </a:r>
            <a:r>
              <a:rPr lang="en-US" altLang="ko-KR" sz="1000" dirty="0">
                <a:solidFill>
                  <a:schemeClr val="bg1"/>
                </a:solidFill>
              </a:rPr>
              <a:t>HTML</a:t>
            </a:r>
            <a:r>
              <a:rPr lang="ko-KR" altLang="en-US" sz="1000" dirty="0">
                <a:solidFill>
                  <a:schemeClr val="bg1"/>
                </a:solidFill>
              </a:rPr>
              <a:t>로 출력할 때는 반드시 문자 </a:t>
            </a:r>
            <a:r>
              <a:rPr lang="ko-KR" altLang="en-US" sz="1000" dirty="0" err="1">
                <a:solidFill>
                  <a:schemeClr val="bg1"/>
                </a:solidFill>
              </a:rPr>
              <a:t>인코딩</a:t>
            </a:r>
            <a:r>
              <a:rPr lang="ko-KR" altLang="en-US" sz="1000" dirty="0">
                <a:solidFill>
                  <a:schemeClr val="bg1"/>
                </a:solidFill>
              </a:rPr>
              <a:t> 처리해야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&lt;, &gt;, ", ' </a:t>
            </a:r>
            <a:r>
              <a:rPr lang="ko-KR" altLang="en-US" sz="1000" dirty="0">
                <a:solidFill>
                  <a:schemeClr val="bg1"/>
                </a:solidFill>
              </a:rPr>
              <a:t>등이 브라우저에서 실행되지 않도록 막아줌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취약한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$_POST['message'];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안전한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($_POST['message'], ENT_QUOTES, 'UTF-8');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시 </a:t>
            </a:r>
            <a:r>
              <a:rPr lang="en-US" altLang="ko-KR" sz="1000" dirty="0">
                <a:solidFill>
                  <a:schemeClr val="bg1"/>
                </a:solidFill>
              </a:rPr>
              <a:t>&lt;script&gt;, </a:t>
            </a:r>
            <a:r>
              <a:rPr lang="en-US" altLang="ko-KR" sz="1000" dirty="0" err="1">
                <a:solidFill>
                  <a:schemeClr val="bg1"/>
                </a:solidFill>
              </a:rPr>
              <a:t>onerror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javascript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등을 사전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너무 의존하면 우회 가능성이 있음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$_POST['message'];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</a:t>
            </a:r>
            <a:r>
              <a:rPr lang="en-US" altLang="ko-KR" sz="1000" dirty="0" err="1">
                <a:solidFill>
                  <a:schemeClr val="bg1"/>
                </a:solidFill>
              </a:rPr>
              <a:t>preg_replace</a:t>
            </a:r>
            <a:r>
              <a:rPr lang="en-US" altLang="ko-KR" sz="1000" dirty="0">
                <a:solidFill>
                  <a:schemeClr val="bg1"/>
                </a:solidFill>
              </a:rPr>
              <a:t>('/&lt;.*?&gt;/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', '', $input); // </a:t>
            </a:r>
            <a:r>
              <a:rPr lang="ko-KR" altLang="en-US" sz="1000" dirty="0">
                <a:solidFill>
                  <a:schemeClr val="bg1"/>
                </a:solidFill>
              </a:rPr>
              <a:t>태그 제거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($input, ENT_QUOTES, 'UTF-8');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브라우저가 스크립트 실행을 제한하게 만드는 </a:t>
            </a:r>
            <a:r>
              <a:rPr lang="en-US" altLang="ko-KR" sz="1000" b="1" dirty="0">
                <a:solidFill>
                  <a:schemeClr val="bg1"/>
                </a:solidFill>
              </a:rPr>
              <a:t>HTTP </a:t>
            </a:r>
            <a:r>
              <a:rPr lang="ko-KR" altLang="en-US" sz="1000" b="1" dirty="0">
                <a:solidFill>
                  <a:schemeClr val="bg1"/>
                </a:solidFill>
              </a:rPr>
              <a:t>헤더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Header set Content-Security-Policy "default-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'self'"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요청 시 바로 응답에 반영되어 실행되는지 확인한다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1.DVWA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Reflected XSS </a:t>
            </a:r>
            <a:r>
              <a:rPr lang="ko-KR" altLang="en-US" sz="1000" dirty="0">
                <a:solidFill>
                  <a:schemeClr val="bg1"/>
                </a:solidFill>
              </a:rPr>
              <a:t>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2.</a:t>
            </a:r>
            <a:r>
              <a:rPr lang="ko-KR" altLang="en-US" sz="1000" dirty="0">
                <a:solidFill>
                  <a:schemeClr val="bg1"/>
                </a:solidFill>
              </a:rPr>
              <a:t>이름 </a:t>
            </a:r>
            <a:r>
              <a:rPr lang="ko-KR" altLang="en-US" sz="1000" dirty="0" err="1">
                <a:solidFill>
                  <a:schemeClr val="bg1"/>
                </a:solidFill>
              </a:rPr>
              <a:t>입력칸에</a:t>
            </a:r>
            <a:r>
              <a:rPr lang="ko-KR" altLang="en-US" sz="1000" dirty="0">
                <a:solidFill>
                  <a:schemeClr val="bg1"/>
                </a:solidFill>
              </a:rPr>
              <a:t>  위 그림처럼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3. Submit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페이지에 스크립트가 그대로 출력되어 팝업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Reflected XSS</a:t>
            </a:r>
            <a:r>
              <a:rPr lang="ko-KR" altLang="en-US" sz="1000" dirty="0">
                <a:solidFill>
                  <a:schemeClr val="bg1"/>
                </a:solidFill>
              </a:rPr>
              <a:t>는 링크 클릭 시 즉시 실행되므로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피싱 링크 공격에 자주 이용됨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사용자의 쿠키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세션 탈취 및 악성 사이트 유도 가능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웹사이트 보안에서 입력 값 검증 및 출력 </a:t>
            </a:r>
            <a:r>
              <a:rPr lang="ko-KR" altLang="en-US" sz="1000" dirty="0" err="1">
                <a:solidFill>
                  <a:schemeClr val="bg1"/>
                </a:solidFill>
              </a:rPr>
              <a:t>인코딩이</a:t>
            </a:r>
            <a:r>
              <a:rPr lang="ko-KR" altLang="en-US" sz="1000" dirty="0">
                <a:solidFill>
                  <a:schemeClr val="bg1"/>
                </a:solidFill>
              </a:rPr>
              <a:t> 필수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8590"/>
            <a:ext cx="4655975" cy="540147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특수 문자 변환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($_GET['input'], ENT_QUOTES, 'UTF-8');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&lt;, &gt;, script,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화이트리스트 기반 검증 권장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인라인 스크립트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외부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차단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쿠키 접근 차단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Set-Cookie: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sessionid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=abc123;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HttpOnly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</a:rPr>
              <a:t>React, Angular </a:t>
            </a:r>
            <a:r>
              <a:rPr lang="ko-KR" altLang="en-US" sz="1000" dirty="0">
                <a:solidFill>
                  <a:schemeClr val="bg1"/>
                </a:solidFill>
              </a:rPr>
              <a:t>등 기본 </a:t>
            </a:r>
            <a:r>
              <a:rPr lang="en-US" altLang="ko-KR" sz="1000" dirty="0">
                <a:solidFill>
                  <a:schemeClr val="bg1"/>
                </a:solidFill>
              </a:rPr>
              <a:t>XSS </a:t>
            </a:r>
            <a:r>
              <a:rPr lang="ko-KR" altLang="en-US" sz="1000" dirty="0">
                <a:solidFill>
                  <a:schemeClr val="bg1"/>
                </a:solidFill>
              </a:rPr>
              <a:t>방지 기능 활용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6800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21188" y="1280779"/>
            <a:ext cx="4972050" cy="44749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</a:t>
            </a:r>
            <a:endParaRPr lang="en-US" altLang="ko-KR" sz="2500" dirty="0" smtClean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en-US" altLang="ko-KR" sz="2500" dirty="0" smtClean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</a:t>
            </a:r>
            <a:r>
              <a:rPr lang="ko-KR" altLang="en-US" sz="2500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500" dirty="0" smtClean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2500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500" dirty="0" smtClean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25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807303" y="1463878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의 보안 수준을 낮춰서 각종 웹 취약점 실습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(XSS, SQL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을 원활하게 진행하기 위함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검증 등이 생략되어 취약점이 그대로 드러나는 환경을 제공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웹 브라우저에서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접속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http://localhost/dvwa)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왼쪽 메뉴에서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Security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Security Level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항목에서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선택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Submit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버튼 클릭하여 설정 저장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보안 레벨을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설정하면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실습자가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취약한 상태의 웹 애플리케이션을 직접 체험할 수 있음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XSS, SQL Injection, Command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등의 공격이 방어되지 않아 실습 및 분석 용이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실제 보안 강화 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3168" y="1051596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ko-KR" altLang="en-US" sz="1000" dirty="0">
                <a:solidFill>
                  <a:schemeClr val="bg1"/>
                </a:solidFill>
              </a:rPr>
              <a:t> 우회</a:t>
            </a:r>
            <a:r>
              <a:rPr lang="en-US" altLang="ko-KR" sz="1000" dirty="0">
                <a:solidFill>
                  <a:schemeClr val="bg1"/>
                </a:solidFill>
              </a:rPr>
              <a:t>, MIME </a:t>
            </a:r>
            <a:r>
              <a:rPr lang="ko-KR" altLang="en-US" sz="1000" dirty="0">
                <a:solidFill>
                  <a:schemeClr val="bg1"/>
                </a:solidFill>
              </a:rPr>
              <a:t>속이기 등 기법을 통해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en-US" altLang="ko-KR" sz="1000" dirty="0">
                <a:solidFill>
                  <a:schemeClr val="bg1"/>
                </a:solidFill>
              </a:rPr>
              <a:t>(.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을 업로드하여 서버 측에서 실행 가능한지 확인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서버가 업로드 파일을 검증 없이 저장 및 실행하는지 테스트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File Upload </a:t>
            </a:r>
            <a:r>
              <a:rPr lang="ko-KR" altLang="en-US" sz="1000" dirty="0">
                <a:solidFill>
                  <a:schemeClr val="bg1"/>
                </a:solidFill>
              </a:rPr>
              <a:t>메뉴 접속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ko-KR" altLang="en-US" sz="1000" dirty="0">
                <a:solidFill>
                  <a:schemeClr val="bg1"/>
                </a:solidFill>
              </a:rPr>
              <a:t> 파일 생성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&lt;?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system($_GET['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']); ?&gt;)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확장자를</a:t>
            </a:r>
            <a:r>
              <a:rPr lang="ko-KR" altLang="en-US" sz="1000" dirty="0">
                <a:solidFill>
                  <a:schemeClr val="bg1"/>
                </a:solidFill>
              </a:rPr>
              <a:t> 우회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shell.php.jpg, 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하거나 </a:t>
            </a:r>
            <a:r>
              <a:rPr lang="en-US" altLang="ko-KR" sz="1000" dirty="0">
                <a:solidFill>
                  <a:schemeClr val="bg1"/>
                </a:solidFill>
              </a:rPr>
              <a:t>MIME </a:t>
            </a:r>
            <a:r>
              <a:rPr lang="ko-KR" altLang="en-US" sz="1000" dirty="0">
                <a:solidFill>
                  <a:schemeClr val="bg1"/>
                </a:solidFill>
              </a:rPr>
              <a:t>속여서 업로드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성공 시 웹 경로에서 접근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/hackable/uploads/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주소창에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=</a:t>
            </a:r>
            <a:r>
              <a:rPr lang="en-US" altLang="ko-KR" sz="1000" dirty="0" err="1">
                <a:solidFill>
                  <a:schemeClr val="bg1"/>
                </a:solidFill>
              </a:rPr>
              <a:t>whoami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 명령 실행 확인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기능이 취약하면 공격자가 서버를 장악할 수 있음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시스템 명령 실행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백도어</a:t>
            </a:r>
            <a:r>
              <a:rPr lang="ko-KR" altLang="en-US" sz="1000" dirty="0">
                <a:solidFill>
                  <a:schemeClr val="bg1"/>
                </a:solidFill>
              </a:rPr>
              <a:t> 설치</a:t>
            </a:r>
            <a:r>
              <a:rPr lang="en-US" altLang="ko-KR" sz="1000" dirty="0">
                <a:solidFill>
                  <a:schemeClr val="bg1"/>
                </a:solidFill>
              </a:rPr>
              <a:t>, DB </a:t>
            </a:r>
            <a:r>
              <a:rPr lang="ko-KR" altLang="en-US" sz="1000" dirty="0">
                <a:solidFill>
                  <a:schemeClr val="bg1"/>
                </a:solidFill>
              </a:rPr>
              <a:t>탈취 등 심각한 피해 발생 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파일 </a:t>
            </a:r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en-US" altLang="ko-KR" sz="1000" dirty="0">
                <a:solidFill>
                  <a:schemeClr val="bg1"/>
                </a:solidFill>
              </a:rPr>
              <a:t>, MIME, </a:t>
            </a:r>
            <a:r>
              <a:rPr lang="ko-KR" altLang="en-US" sz="1000" dirty="0">
                <a:solidFill>
                  <a:schemeClr val="bg1"/>
                </a:solidFill>
              </a:rPr>
              <a:t>경로 검증 등 다중 </a:t>
            </a:r>
            <a:r>
              <a:rPr lang="ko-KR" altLang="en-US" sz="1000" dirty="0" err="1">
                <a:solidFill>
                  <a:schemeClr val="bg1"/>
                </a:solidFill>
              </a:rPr>
              <a:t>필터링의</a:t>
            </a:r>
            <a:r>
              <a:rPr lang="ko-KR" altLang="en-US" sz="1000" dirty="0">
                <a:solidFill>
                  <a:schemeClr val="bg1"/>
                </a:solidFill>
              </a:rPr>
              <a:t> 중요성을 이해하는 데 유용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5301" y="1060422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네트워크를 통해 전송되는 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몰래 가로채어 감청</a:t>
            </a:r>
            <a:r>
              <a:rPr lang="ko-KR" altLang="en-US" sz="1000" dirty="0">
                <a:solidFill>
                  <a:schemeClr val="bg1"/>
                </a:solidFill>
              </a:rPr>
              <a:t>하는 해킹 기법이다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공격자는 </a:t>
            </a:r>
            <a:r>
              <a:rPr lang="ko-KR" altLang="en-US" sz="1000" b="1" dirty="0">
                <a:solidFill>
                  <a:schemeClr val="bg1"/>
                </a:solidFill>
              </a:rPr>
              <a:t>중간에 위치한 네트워크 장비</a:t>
            </a:r>
            <a:r>
              <a:rPr lang="ko-KR" altLang="en-US" sz="1000" dirty="0">
                <a:solidFill>
                  <a:schemeClr val="bg1"/>
                </a:solidFill>
              </a:rPr>
              <a:t>처럼 가장하거나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같은 네트워크에 존재하면서 </a:t>
            </a:r>
            <a:r>
              <a:rPr lang="ko-KR" altLang="en-US" sz="1000" b="1" dirty="0">
                <a:solidFill>
                  <a:schemeClr val="bg1"/>
                </a:solidFill>
              </a:rPr>
              <a:t>전송 중인 패킷을 엿보거나 저장</a:t>
            </a:r>
            <a:r>
              <a:rPr lang="ko-KR" altLang="en-US" sz="1000" dirty="0">
                <a:solidFill>
                  <a:schemeClr val="bg1"/>
                </a:solidFill>
              </a:rPr>
              <a:t>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TCP </a:t>
            </a:r>
            <a:r>
              <a:rPr lang="ko-KR" altLang="en-US" sz="1000" dirty="0">
                <a:solidFill>
                  <a:schemeClr val="bg1"/>
                </a:solidFill>
              </a:rPr>
              <a:t>통신</a:t>
            </a:r>
            <a:r>
              <a:rPr lang="en-US" altLang="ko-KR" sz="1000" dirty="0">
                <a:solidFill>
                  <a:schemeClr val="bg1"/>
                </a:solidFill>
              </a:rPr>
              <a:t>, ARP </a:t>
            </a:r>
            <a:r>
              <a:rPr lang="ko-KR" altLang="en-US" sz="1000" dirty="0">
                <a:solidFill>
                  <a:schemeClr val="bg1"/>
                </a:solidFill>
              </a:rPr>
              <a:t>질의 등이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5710"/>
            <a:ext cx="4655975" cy="501675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1. HTTPS </a:t>
            </a:r>
            <a:r>
              <a:rPr lang="ko-KR" altLang="en-US" sz="1000" dirty="0">
                <a:solidFill>
                  <a:srgbClr val="FFFF00"/>
                </a:solidFill>
              </a:rPr>
              <a:t>적용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웹 로그인 정보를 암호화하여 탈취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Apache </a:t>
            </a:r>
            <a:r>
              <a:rPr lang="ko-KR" altLang="en-US" sz="1000" dirty="0">
                <a:solidFill>
                  <a:schemeClr val="bg1"/>
                </a:solidFill>
              </a:rPr>
              <a:t>서버에 </a:t>
            </a:r>
            <a:r>
              <a:rPr lang="en-US" altLang="ko-KR" sz="1000" dirty="0">
                <a:solidFill>
                  <a:schemeClr val="bg1"/>
                </a:solidFill>
              </a:rPr>
              <a:t>HTTPS </a:t>
            </a:r>
            <a:r>
              <a:rPr lang="ko-KR" altLang="en-US" sz="1000" dirty="0">
                <a:solidFill>
                  <a:schemeClr val="bg1"/>
                </a:solidFill>
              </a:rPr>
              <a:t>설정 후 브라우저에서 </a:t>
            </a:r>
            <a:r>
              <a:rPr lang="en-US" altLang="ko-KR" sz="1000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로 접속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에서 내용이 암호화되어 보이지 않음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민감 정보가 </a:t>
            </a:r>
            <a:r>
              <a:rPr lang="ko-KR" altLang="en-US" sz="1000" dirty="0" err="1">
                <a:solidFill>
                  <a:schemeClr val="bg1"/>
                </a:solidFill>
              </a:rPr>
              <a:t>평문으로</a:t>
            </a:r>
            <a:r>
              <a:rPr lang="ko-KR" altLang="en-US" sz="1000" dirty="0">
                <a:solidFill>
                  <a:schemeClr val="bg1"/>
                </a:solidFill>
              </a:rPr>
              <a:t> 전송되지 않도록 보호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2. Static ARP </a:t>
            </a:r>
            <a:r>
              <a:rPr lang="ko-KR" altLang="en-US" sz="1000" dirty="0">
                <a:solidFill>
                  <a:srgbClr val="FFFF00"/>
                </a:solidFill>
              </a:rPr>
              <a:t>설정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Spoofing </a:t>
            </a:r>
            <a:r>
              <a:rPr lang="ko-KR" altLang="en-US" sz="1000" dirty="0">
                <a:solidFill>
                  <a:schemeClr val="bg1"/>
                </a:solidFill>
              </a:rPr>
              <a:t>방지로 중간자 공격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게이트웨이의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주소를 고정 등록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위조된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응답을 무시하고 네트워크 무결성 유지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3. </a:t>
            </a:r>
            <a:r>
              <a:rPr lang="en-US" altLang="ko-KR" sz="1000" dirty="0" err="1">
                <a:solidFill>
                  <a:srgbClr val="FFFF00"/>
                </a:solidFill>
              </a:rPr>
              <a:t>ArpON</a:t>
            </a:r>
            <a:r>
              <a:rPr lang="en-US" altLang="ko-KR" sz="1000" dirty="0">
                <a:solidFill>
                  <a:srgbClr val="FFFF00"/>
                </a:solidFill>
              </a:rPr>
              <a:t> </a:t>
            </a:r>
            <a:r>
              <a:rPr lang="ko-KR" altLang="en-US" sz="1000" dirty="0">
                <a:solidFill>
                  <a:srgbClr val="FFFF00"/>
                </a:solidFill>
              </a:rPr>
              <a:t>도구 사용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공격 탐지 및 자동 방어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ArpON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데몬을</a:t>
            </a:r>
            <a:r>
              <a:rPr lang="ko-KR" altLang="en-US" sz="1000" dirty="0">
                <a:solidFill>
                  <a:schemeClr val="bg1"/>
                </a:solidFill>
              </a:rPr>
              <a:t> 설치하고 실행하여 실시간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감시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기반 공격이 발생하면 자동으로 차단하거나 경고</a:t>
            </a: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4. VPN </a:t>
            </a:r>
            <a:r>
              <a:rPr lang="ko-KR" altLang="en-US" sz="1000" dirty="0">
                <a:solidFill>
                  <a:srgbClr val="FFFF00"/>
                </a:solidFill>
              </a:rPr>
              <a:t>사용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전체 네트워크 트래픽을 암호화된 터널로 보호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</a:t>
            </a:r>
            <a:r>
              <a:rPr lang="en-US" altLang="ko-KR" sz="1000" dirty="0">
                <a:solidFill>
                  <a:schemeClr val="bg1"/>
                </a:solidFill>
              </a:rPr>
              <a:t>VPN</a:t>
            </a:r>
            <a:r>
              <a:rPr lang="ko-KR" altLang="en-US" sz="1000" dirty="0">
                <a:solidFill>
                  <a:schemeClr val="bg1"/>
                </a:solidFill>
              </a:rPr>
              <a:t>에 연결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로 봐도 데이터가 암호화되어 내용 파악 불가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네트워크 내부에서도 </a:t>
            </a:r>
            <a:r>
              <a:rPr lang="ko-KR" altLang="en-US" sz="1000" dirty="0" err="1">
                <a:solidFill>
                  <a:schemeClr val="bg1"/>
                </a:solidFill>
              </a:rPr>
              <a:t>스니핑</a:t>
            </a:r>
            <a:r>
              <a:rPr lang="ko-KR" altLang="en-US" sz="1000" dirty="0">
                <a:solidFill>
                  <a:schemeClr val="bg1"/>
                </a:solidFill>
              </a:rPr>
              <a:t> 불가능한 환경 구축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rgbClr val="FFFF00"/>
                </a:solidFill>
              </a:rPr>
              <a:t>✅ </a:t>
            </a:r>
            <a:r>
              <a:rPr lang="en-US" altLang="ko-KR" sz="1000" dirty="0">
                <a:solidFill>
                  <a:srgbClr val="FFFF00"/>
                </a:solidFill>
              </a:rPr>
              <a:t>5. SSH </a:t>
            </a:r>
            <a:r>
              <a:rPr lang="ko-KR" altLang="en-US" sz="1000" dirty="0">
                <a:solidFill>
                  <a:srgbClr val="FFFF00"/>
                </a:solidFill>
              </a:rPr>
              <a:t>사용</a:t>
            </a:r>
            <a:r>
              <a:rPr lang="en-US" altLang="ko-KR" sz="1000" dirty="0">
                <a:solidFill>
                  <a:srgbClr val="FFFF00"/>
                </a:solidFill>
              </a:rPr>
              <a:t>, Telnet </a:t>
            </a:r>
            <a:r>
              <a:rPr lang="ko-KR" altLang="en-US" sz="1000" dirty="0">
                <a:solidFill>
                  <a:srgbClr val="FFFF00"/>
                </a:solidFill>
              </a:rPr>
              <a:t>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원격 접속 시 </a:t>
            </a:r>
            <a:r>
              <a:rPr lang="ko-KR" altLang="en-US" sz="1000" dirty="0" err="1">
                <a:solidFill>
                  <a:schemeClr val="bg1"/>
                </a:solidFill>
              </a:rPr>
              <a:t>평문</a:t>
            </a:r>
            <a:r>
              <a:rPr lang="ko-KR" altLang="en-US" sz="1000" dirty="0">
                <a:solidFill>
                  <a:schemeClr val="bg1"/>
                </a:solidFill>
              </a:rPr>
              <a:t> 인증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Telnet</a:t>
            </a:r>
            <a:r>
              <a:rPr lang="ko-KR" altLang="en-US" sz="1000" dirty="0">
                <a:solidFill>
                  <a:schemeClr val="bg1"/>
                </a:solidFill>
              </a:rPr>
              <a:t>은 비활성화하고 </a:t>
            </a:r>
            <a:r>
              <a:rPr lang="en-US" altLang="ko-KR" sz="1000" dirty="0">
                <a:solidFill>
                  <a:schemeClr val="bg1"/>
                </a:solidFill>
              </a:rPr>
              <a:t>SSH</a:t>
            </a:r>
            <a:r>
              <a:rPr lang="ko-KR" altLang="en-US" sz="1000" dirty="0">
                <a:solidFill>
                  <a:schemeClr val="bg1"/>
                </a:solidFill>
              </a:rPr>
              <a:t>만 허용 → </a:t>
            </a:r>
            <a:r>
              <a:rPr lang="ko-KR" altLang="en-US" sz="1000" dirty="0" err="1">
                <a:solidFill>
                  <a:schemeClr val="bg1"/>
                </a:solidFill>
              </a:rPr>
              <a:t>스니핑으로도</a:t>
            </a:r>
            <a:r>
              <a:rPr lang="ko-KR" altLang="en-US" sz="1000" dirty="0">
                <a:solidFill>
                  <a:schemeClr val="bg1"/>
                </a:solidFill>
              </a:rPr>
              <a:t> 로그인 정보 탈취 불가능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안전한 원격 관리 환경 제공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92081" y="2653964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7323" y="5132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96158" y="1090537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6520068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04850" y="1487647"/>
            <a:ext cx="2419350" cy="4467225"/>
            <a:chOff x="704850" y="1487647"/>
            <a:chExt cx="2419350" cy="446722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704850" y="1487647"/>
              <a:ext cx="2419350" cy="4467225"/>
            </a:xfrm>
            <a:prstGeom prst="roundRect">
              <a:avLst>
                <a:gd name="adj" fmla="val 6037"/>
              </a:avLst>
            </a:prstGeom>
            <a:solidFill>
              <a:srgbClr val="3049EB"/>
            </a:solidFill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5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smtClean="0"/>
                <a:t>메인 라우터</a:t>
              </a: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smtClean="0"/>
                <a:t>ASA </a:t>
              </a:r>
              <a:r>
                <a:rPr lang="ko-KR" altLang="en-US" sz="1500" dirty="0" smtClean="0"/>
                <a:t>방화벽</a:t>
              </a: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smtClean="0"/>
                <a:t>HSRP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smtClean="0"/>
                <a:t>서버 스위치와 서버</a:t>
              </a:r>
              <a:endParaRPr lang="ko-KR" altLang="en-US" sz="15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4375" y="1487647"/>
              <a:ext cx="2409825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본사망</a:t>
              </a:r>
              <a:endPara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31567" y="1487645"/>
            <a:ext cx="2419350" cy="4467225"/>
            <a:chOff x="704850" y="1487647"/>
            <a:chExt cx="2419350" cy="446722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704850" y="1487647"/>
              <a:ext cx="2419350" cy="4467225"/>
            </a:xfrm>
            <a:prstGeom prst="roundRect">
              <a:avLst>
                <a:gd name="adj" fmla="val 6037"/>
              </a:avLst>
            </a:prstGeom>
            <a:solidFill>
              <a:srgbClr val="3049EB"/>
            </a:solidFill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smtClean="0"/>
                <a:t>중계 </a:t>
              </a:r>
              <a:r>
                <a:rPr lang="en-US" altLang="ko-KR" sz="1500" dirty="0" smtClean="0"/>
                <a:t>RT</a:t>
              </a:r>
              <a:endParaRPr lang="ko-KR" altLang="en-US" sz="1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4375" y="1487647"/>
              <a:ext cx="2409825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중앙 중계망</a:t>
              </a:r>
              <a:endPara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271114" y="1487645"/>
            <a:ext cx="2419350" cy="4467225"/>
            <a:chOff x="704850" y="1487647"/>
            <a:chExt cx="2419350" cy="4467225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704850" y="1487647"/>
              <a:ext cx="2419350" cy="4467225"/>
            </a:xfrm>
            <a:prstGeom prst="roundRect">
              <a:avLst>
                <a:gd name="adj" fmla="val 6037"/>
              </a:avLst>
            </a:prstGeom>
            <a:solidFill>
              <a:srgbClr val="3049EB"/>
            </a:solidFill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5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5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/>
                <a:t>지사 라우터 </a:t>
              </a:r>
              <a:endParaRPr lang="en-US" altLang="ko-KR" sz="15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500" dirty="0" smtClean="0"/>
                <a:t>지사 스위치</a:t>
              </a:r>
              <a:endParaRPr lang="ko-KR" altLang="en-US" sz="15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4375" y="1487647"/>
              <a:ext cx="2409825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지사</a:t>
              </a:r>
              <a:endPara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92021" y="1487646"/>
            <a:ext cx="2419350" cy="4467225"/>
            <a:chOff x="704850" y="1487647"/>
            <a:chExt cx="2419350" cy="4467225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704850" y="1487647"/>
              <a:ext cx="2419350" cy="4467225"/>
            </a:xfrm>
            <a:prstGeom prst="roundRect">
              <a:avLst>
                <a:gd name="adj" fmla="val 6037"/>
              </a:avLst>
            </a:prstGeom>
            <a:solidFill>
              <a:srgbClr val="3049EB"/>
            </a:solidFill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500" dirty="0" smtClean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smtClean="0"/>
                <a:t>EDGE_RT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smtClean="0"/>
                <a:t>스위치 </a:t>
              </a:r>
              <a:r>
                <a:rPr lang="en-US" altLang="ko-KR" sz="1500" dirty="0" smtClean="0"/>
                <a:t>L, R </a:t>
              </a:r>
              <a:r>
                <a:rPr lang="ko-KR" altLang="en-US" sz="1500" dirty="0" err="1" smtClean="0"/>
                <a:t>업링크</a:t>
              </a:r>
              <a:endParaRPr lang="ko-KR" altLang="en-US" sz="15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375" y="1487647"/>
              <a:ext cx="2409825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백업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  <a:endPara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52006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81396" cy="68579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err="1" smtClean="0">
                <a:solidFill>
                  <a:schemeClr val="bg1"/>
                </a:solidFill>
                <a:latin typeface="HY헤드라인M"/>
                <a:ea typeface="HY헤드라인M"/>
              </a:rPr>
              <a:t>Vlan</a:t>
            </a: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 &amp; Trunk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1396" y="1"/>
            <a:ext cx="6310604" cy="6858000"/>
          </a:xfrm>
          <a:prstGeom prst="rect">
            <a:avLst/>
          </a:prstGeom>
          <a:solidFill>
            <a:srgbClr val="13258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48" y="148387"/>
            <a:ext cx="4791744" cy="21624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48" y="4690905"/>
            <a:ext cx="4829849" cy="17052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98646" y="2012823"/>
            <a:ext cx="3884104" cy="4557235"/>
            <a:chOff x="548640" y="1032861"/>
            <a:chExt cx="4699635" cy="5375615"/>
          </a:xfrm>
        </p:grpSpPr>
        <p:grpSp>
          <p:nvGrpSpPr>
            <p:cNvPr id="24" name="그룹 23"/>
            <p:cNvGrpSpPr/>
            <p:nvPr/>
          </p:nvGrpSpPr>
          <p:grpSpPr>
            <a:xfrm>
              <a:off x="548640" y="1032861"/>
              <a:ext cx="4699635" cy="5375615"/>
              <a:chOff x="548640" y="1032861"/>
              <a:chExt cx="4699635" cy="53756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48640" y="1032861"/>
                <a:ext cx="4699635" cy="5375615"/>
              </a:xfrm>
              <a:prstGeom prst="roundRect">
                <a:avLst>
                  <a:gd name="adj" fmla="val 2611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740" y="1214988"/>
                <a:ext cx="3719613" cy="153386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118" y="4252921"/>
                <a:ext cx="3719613" cy="1539898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18" y="2748848"/>
                <a:ext cx="3719613" cy="148019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28785" y="5792819"/>
                <a:ext cx="4272423" cy="2904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VLAN : 10(</a:t>
                </a:r>
                <a:r>
                  <a:rPr lang="en-US" altLang="ko-KR" sz="1000" dirty="0" err="1" smtClean="0"/>
                  <a:t>ser</a:t>
                </a:r>
                <a:r>
                  <a:rPr lang="en-US" altLang="ko-KR" sz="1000" dirty="0" smtClean="0"/>
                  <a:t>), 99(admin), 100(HR), 110(DEV)</a:t>
                </a:r>
                <a:endParaRPr lang="ko-KR" altLang="en-US" sz="1000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772816" y="1576873"/>
              <a:ext cx="494523" cy="32937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04961" y="1330379"/>
              <a:ext cx="835557" cy="28875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trunk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948" y="2676857"/>
            <a:ext cx="4887007" cy="16480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384" y="2310864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4948" y="4324912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지</a:t>
            </a:r>
            <a:r>
              <a:rPr lang="ko-KR" altLang="en-US" sz="1500" dirty="0" smtClean="0">
                <a:solidFill>
                  <a:srgbClr val="FFFFFF"/>
                </a:solidFill>
              </a:rPr>
              <a:t>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1113" y="6408476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FFFF"/>
                </a:solidFill>
              </a:rPr>
              <a:t>Trunk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331" y="871939"/>
            <a:ext cx="5112977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rgbClr val="FFFFFF"/>
                </a:solidFill>
              </a:rPr>
              <a:t>Vlan</a:t>
            </a:r>
            <a:endParaRPr lang="en-US" altLang="ko-KR" sz="1000" dirty="0" smtClean="0">
              <a:solidFill>
                <a:srgbClr val="FFFFF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rgbClr val="FFFFFF"/>
                </a:solidFill>
              </a:rPr>
              <a:t>보안성</a:t>
            </a:r>
            <a:r>
              <a:rPr lang="en-US" altLang="ko-KR" sz="1000" dirty="0" smtClean="0">
                <a:solidFill>
                  <a:srgbClr val="FFFFFF"/>
                </a:solidFill>
              </a:rPr>
              <a:t>, </a:t>
            </a:r>
            <a:r>
              <a:rPr lang="ko-KR" altLang="en-US" sz="1000" dirty="0" smtClean="0">
                <a:solidFill>
                  <a:srgbClr val="FFFFFF"/>
                </a:solidFill>
              </a:rPr>
              <a:t>트래픽 분리</a:t>
            </a:r>
            <a:r>
              <a:rPr lang="en-US" altLang="ko-KR" sz="1000" dirty="0" smtClean="0">
                <a:solidFill>
                  <a:srgbClr val="FFFFFF"/>
                </a:solidFill>
              </a:rPr>
              <a:t>, </a:t>
            </a:r>
            <a:r>
              <a:rPr lang="ko-KR" altLang="en-US" sz="1000" dirty="0" smtClean="0">
                <a:solidFill>
                  <a:srgbClr val="FFFFFF"/>
                </a:solidFill>
              </a:rPr>
              <a:t>네트워크 효율 향상을 위해 사용 됨</a:t>
            </a:r>
            <a:endParaRPr lang="en-US" altLang="ko-KR" sz="1000" dirty="0" smtClean="0">
              <a:solidFill>
                <a:srgbClr val="FFFFFF"/>
              </a:solidFill>
            </a:endParaRPr>
          </a:p>
          <a:p>
            <a:r>
              <a:rPr lang="en-US" altLang="ko-KR" sz="1000" dirty="0" smtClean="0">
                <a:solidFill>
                  <a:srgbClr val="FFFFFF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여러 </a:t>
            </a:r>
            <a:r>
              <a:rPr lang="en-US" altLang="ko-KR" sz="1000" dirty="0" smtClean="0">
                <a:solidFill>
                  <a:srgbClr val="FFFFFF"/>
                </a:solidFill>
              </a:rPr>
              <a:t>VLAN</a:t>
            </a:r>
            <a:r>
              <a:rPr lang="ko-KR" altLang="en-US" sz="1000" dirty="0" smtClean="0">
                <a:solidFill>
                  <a:srgbClr val="FFFFFF"/>
                </a:solidFill>
              </a:rPr>
              <a:t>의 트래픽을 하나 링크</a:t>
            </a:r>
            <a:r>
              <a:rPr lang="en-US" altLang="ko-KR" sz="1000" dirty="0" smtClean="0">
                <a:solidFill>
                  <a:srgbClr val="FFFFFF"/>
                </a:solidFill>
              </a:rPr>
              <a:t>(</a:t>
            </a:r>
            <a:r>
              <a:rPr lang="ko-KR" altLang="en-US" sz="1000" dirty="0" smtClean="0">
                <a:solidFill>
                  <a:srgbClr val="FFFFFF"/>
                </a:solidFill>
              </a:rPr>
              <a:t>포트로</a:t>
            </a:r>
            <a:r>
              <a:rPr lang="en-US" altLang="ko-KR" sz="1000" dirty="0" smtClean="0">
                <a:solidFill>
                  <a:srgbClr val="FFFFFF"/>
                </a:solidFill>
              </a:rPr>
              <a:t>) </a:t>
            </a:r>
            <a:r>
              <a:rPr lang="ko-KR" altLang="en-US" sz="1000" dirty="0" smtClean="0">
                <a:solidFill>
                  <a:srgbClr val="FFFFFF"/>
                </a:solidFill>
              </a:rPr>
              <a:t>전달하기 위한 연결 방식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스위치 간 </a:t>
            </a:r>
            <a:r>
              <a:rPr lang="en-US" altLang="ko-KR" sz="1000" dirty="0" smtClean="0">
                <a:solidFill>
                  <a:srgbClr val="FFFFFF"/>
                </a:solidFill>
              </a:rPr>
              <a:t>VLAN </a:t>
            </a:r>
            <a:r>
              <a:rPr lang="ko-KR" altLang="en-US" sz="1000" dirty="0" smtClean="0">
                <a:solidFill>
                  <a:srgbClr val="FFFFFF"/>
                </a:solidFill>
              </a:rPr>
              <a:t>정보를 구분하기 위해 </a:t>
            </a:r>
            <a:r>
              <a:rPr lang="en-US" altLang="ko-KR" sz="1000" dirty="0" smtClean="0">
                <a:solidFill>
                  <a:srgbClr val="FFFFFF"/>
                </a:solidFill>
              </a:rPr>
              <a:t>802.1Q </a:t>
            </a:r>
            <a:r>
              <a:rPr lang="ko-KR" altLang="en-US" sz="1000" dirty="0" err="1" smtClean="0">
                <a:solidFill>
                  <a:srgbClr val="FFFFFF"/>
                </a:solidFill>
              </a:rPr>
              <a:t>태깅</a:t>
            </a:r>
            <a:r>
              <a:rPr lang="ko-KR" altLang="en-US" sz="1000" dirty="0" smtClean="0">
                <a:solidFill>
                  <a:srgbClr val="FFFFFF"/>
                </a:solidFill>
              </a:rPr>
              <a:t> 방식 사용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0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81396" cy="68579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1396" y="1"/>
            <a:ext cx="6310604" cy="6858000"/>
          </a:xfrm>
          <a:prstGeom prst="rect">
            <a:avLst/>
          </a:prstGeom>
          <a:solidFill>
            <a:srgbClr val="13258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48" y="148387"/>
            <a:ext cx="4791744" cy="21624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48" y="4690905"/>
            <a:ext cx="4829849" cy="17052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98646" y="2012823"/>
            <a:ext cx="3884104" cy="4557235"/>
            <a:chOff x="548640" y="1032861"/>
            <a:chExt cx="4699635" cy="5375615"/>
          </a:xfrm>
        </p:grpSpPr>
        <p:grpSp>
          <p:nvGrpSpPr>
            <p:cNvPr id="24" name="그룹 23"/>
            <p:cNvGrpSpPr/>
            <p:nvPr/>
          </p:nvGrpSpPr>
          <p:grpSpPr>
            <a:xfrm>
              <a:off x="548640" y="1032861"/>
              <a:ext cx="4699635" cy="5375615"/>
              <a:chOff x="548640" y="1032861"/>
              <a:chExt cx="4699635" cy="53756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48640" y="1032861"/>
                <a:ext cx="4699635" cy="5375615"/>
              </a:xfrm>
              <a:prstGeom prst="roundRect">
                <a:avLst>
                  <a:gd name="adj" fmla="val 2611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740" y="1214988"/>
                <a:ext cx="3719613" cy="153386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118" y="4252921"/>
                <a:ext cx="3719613" cy="1539898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18" y="2748848"/>
                <a:ext cx="3719613" cy="148019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28785" y="5792819"/>
                <a:ext cx="4272423" cy="2904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VLAN : 10(</a:t>
                </a:r>
                <a:r>
                  <a:rPr lang="en-US" altLang="ko-KR" sz="1000" dirty="0" err="1" smtClean="0"/>
                  <a:t>ser</a:t>
                </a:r>
                <a:r>
                  <a:rPr lang="en-US" altLang="ko-KR" sz="1000" dirty="0" smtClean="0"/>
                  <a:t>), 99(admin), 100(HR), 110(DEV)</a:t>
                </a:r>
                <a:endParaRPr lang="ko-KR" altLang="en-US" sz="1000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772816" y="1576873"/>
              <a:ext cx="494523" cy="32937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816" y="1381836"/>
              <a:ext cx="550506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trunk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948" y="2676857"/>
            <a:ext cx="4887007" cy="16480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384" y="2310864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4948" y="4324912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지</a:t>
            </a:r>
            <a:r>
              <a:rPr lang="ko-KR" altLang="en-US" sz="1500" dirty="0" smtClean="0">
                <a:solidFill>
                  <a:srgbClr val="FFFFFF"/>
                </a:solidFill>
              </a:rPr>
              <a:t>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1113" y="6408476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FFFF"/>
                </a:solidFill>
              </a:rPr>
              <a:t>Trunk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331" y="871939"/>
            <a:ext cx="5112977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FFFF"/>
                </a:solidFill>
              </a:rPr>
              <a:t>NAT (Network Address Translation)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사설 </a:t>
            </a:r>
            <a:r>
              <a:rPr lang="en-US" altLang="ko-KR" sz="1000" dirty="0" smtClean="0">
                <a:solidFill>
                  <a:srgbClr val="FFFFFF"/>
                </a:solidFill>
              </a:rPr>
              <a:t>IP</a:t>
            </a:r>
            <a:r>
              <a:rPr lang="ko-KR" altLang="en-US" sz="1000" dirty="0" smtClean="0">
                <a:solidFill>
                  <a:srgbClr val="FFFFFF"/>
                </a:solidFill>
              </a:rPr>
              <a:t>를 공인 </a:t>
            </a:r>
            <a:r>
              <a:rPr lang="en-US" altLang="ko-KR" sz="1000" dirty="0" smtClean="0">
                <a:solidFill>
                  <a:srgbClr val="FFFFFF"/>
                </a:solidFill>
              </a:rPr>
              <a:t>IP</a:t>
            </a:r>
            <a:r>
              <a:rPr lang="ko-KR" altLang="en-US" sz="1000" dirty="0" smtClean="0">
                <a:solidFill>
                  <a:srgbClr val="FFFFFF"/>
                </a:solidFill>
              </a:rPr>
              <a:t>로 변환하여 인터넷 통신을 가능하게 해주는 기술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FFFFFF"/>
                </a:solidFill>
              </a:rPr>
              <a:t>IP </a:t>
            </a:r>
            <a:r>
              <a:rPr lang="ko-KR" altLang="en-US" sz="1000" dirty="0" smtClean="0">
                <a:solidFill>
                  <a:srgbClr val="FFFFFF"/>
                </a:solidFill>
              </a:rPr>
              <a:t>주소 부족 문제 해결과 내부 네트워크 </a:t>
            </a:r>
            <a:r>
              <a:rPr lang="ko-KR" altLang="en-US" sz="1000" dirty="0" err="1" smtClean="0">
                <a:solidFill>
                  <a:srgbClr val="FFFFFF"/>
                </a:solidFill>
              </a:rPr>
              <a:t>보안성</a:t>
            </a:r>
            <a:r>
              <a:rPr lang="ko-KR" altLang="en-US" sz="1000" dirty="0" smtClean="0">
                <a:solidFill>
                  <a:srgbClr val="FFFFFF"/>
                </a:solidFill>
              </a:rPr>
              <a:t> 향상에 기여함</a:t>
            </a:r>
            <a:endParaRPr lang="en-US" altLang="ko-KR" sz="1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81396" cy="68579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1396" y="1"/>
            <a:ext cx="6310604" cy="6858000"/>
          </a:xfrm>
          <a:prstGeom prst="rect">
            <a:avLst/>
          </a:prstGeom>
          <a:solidFill>
            <a:srgbClr val="13258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48" y="148387"/>
            <a:ext cx="4791744" cy="21624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48" y="4690905"/>
            <a:ext cx="4829849" cy="17052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98646" y="2012823"/>
            <a:ext cx="3884104" cy="4557235"/>
            <a:chOff x="548640" y="1032861"/>
            <a:chExt cx="4699635" cy="5375615"/>
          </a:xfrm>
        </p:grpSpPr>
        <p:grpSp>
          <p:nvGrpSpPr>
            <p:cNvPr id="24" name="그룹 23"/>
            <p:cNvGrpSpPr/>
            <p:nvPr/>
          </p:nvGrpSpPr>
          <p:grpSpPr>
            <a:xfrm>
              <a:off x="548640" y="1032861"/>
              <a:ext cx="4699635" cy="5375615"/>
              <a:chOff x="548640" y="1032861"/>
              <a:chExt cx="4699635" cy="53756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48640" y="1032861"/>
                <a:ext cx="4699635" cy="5375615"/>
              </a:xfrm>
              <a:prstGeom prst="roundRect">
                <a:avLst>
                  <a:gd name="adj" fmla="val 2611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740" y="1214988"/>
                <a:ext cx="3719613" cy="153386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118" y="4252921"/>
                <a:ext cx="3719613" cy="1539898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18" y="2748848"/>
                <a:ext cx="3719613" cy="148019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28785" y="5792819"/>
                <a:ext cx="4272423" cy="2904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VLAN : 10(</a:t>
                </a:r>
                <a:r>
                  <a:rPr lang="en-US" altLang="ko-KR" sz="1000" dirty="0" err="1" smtClean="0"/>
                  <a:t>ser</a:t>
                </a:r>
                <a:r>
                  <a:rPr lang="en-US" altLang="ko-KR" sz="1000" dirty="0" smtClean="0"/>
                  <a:t>), 99(admin), 100(HR), 110(DEV)</a:t>
                </a:r>
                <a:endParaRPr lang="ko-KR" altLang="en-US" sz="1000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772816" y="1576873"/>
              <a:ext cx="494523" cy="32937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816" y="1381836"/>
              <a:ext cx="550506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trunk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948" y="2676857"/>
            <a:ext cx="4887007" cy="16480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384" y="2310864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4948" y="4324912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지</a:t>
            </a:r>
            <a:r>
              <a:rPr lang="ko-KR" altLang="en-US" sz="1500" dirty="0" smtClean="0">
                <a:solidFill>
                  <a:srgbClr val="FFFFFF"/>
                </a:solidFill>
              </a:rPr>
              <a:t>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1113" y="6408476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FFFF"/>
                </a:solidFill>
              </a:rPr>
              <a:t>Trunk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331" y="871939"/>
            <a:ext cx="511297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FFFF"/>
                </a:solidFill>
              </a:rPr>
              <a:t>HSRP(Hot Standby Router Protocol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FFFFFF"/>
                </a:solidFill>
              </a:rPr>
              <a:t>Cisco</a:t>
            </a:r>
            <a:r>
              <a:rPr lang="ko-KR" altLang="en-US" sz="1000" dirty="0" smtClean="0">
                <a:solidFill>
                  <a:srgbClr val="FFFFFF"/>
                </a:solidFill>
              </a:rPr>
              <a:t>의 이중화 프로토콜로</a:t>
            </a:r>
            <a:r>
              <a:rPr lang="en-US" altLang="ko-KR" sz="1000" dirty="0" smtClean="0">
                <a:solidFill>
                  <a:srgbClr val="FFFFFF"/>
                </a:solidFill>
              </a:rPr>
              <a:t>, </a:t>
            </a:r>
            <a:r>
              <a:rPr lang="ko-KR" altLang="en-US" sz="1000" dirty="0" smtClean="0">
                <a:solidFill>
                  <a:srgbClr val="FFFFFF"/>
                </a:solidFill>
              </a:rPr>
              <a:t>라우터 중 하나를 </a:t>
            </a:r>
            <a:r>
              <a:rPr lang="en-US" altLang="ko-KR" sz="1000" dirty="0" smtClean="0">
                <a:solidFill>
                  <a:srgbClr val="FFFFFF"/>
                </a:solidFill>
              </a:rPr>
              <a:t>Active, </a:t>
            </a:r>
            <a:r>
              <a:rPr lang="ko-KR" altLang="en-US" sz="1000" dirty="0" smtClean="0">
                <a:solidFill>
                  <a:srgbClr val="FFFFFF"/>
                </a:solidFill>
              </a:rPr>
              <a:t>다른 하나를 </a:t>
            </a:r>
            <a:r>
              <a:rPr lang="en-US" altLang="ko-KR" sz="1000" dirty="0" smtClean="0">
                <a:solidFill>
                  <a:srgbClr val="FFFFFF"/>
                </a:solidFill>
              </a:rPr>
              <a:t>Standby</a:t>
            </a:r>
            <a:r>
              <a:rPr lang="ko-KR" altLang="en-US" sz="1000" dirty="0" smtClean="0">
                <a:solidFill>
                  <a:srgbClr val="FFFFFF"/>
                </a:solidFill>
              </a:rPr>
              <a:t>로 설정해 장애 발생 시 자동 전환함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가상 </a:t>
            </a:r>
            <a:r>
              <a:rPr lang="en-US" altLang="ko-KR" sz="1000" dirty="0" smtClean="0">
                <a:solidFill>
                  <a:srgbClr val="FFFFFF"/>
                </a:solidFill>
              </a:rPr>
              <a:t>IP</a:t>
            </a:r>
            <a:r>
              <a:rPr lang="ko-KR" altLang="en-US" sz="1000" dirty="0" smtClean="0">
                <a:solidFill>
                  <a:srgbClr val="FFFFFF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87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81396" cy="68579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1396" y="1"/>
            <a:ext cx="6310604" cy="6858000"/>
          </a:xfrm>
          <a:prstGeom prst="rect">
            <a:avLst/>
          </a:prstGeom>
          <a:solidFill>
            <a:srgbClr val="13258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48" y="148387"/>
            <a:ext cx="4791744" cy="21624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48" y="4690905"/>
            <a:ext cx="4829849" cy="17052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98646" y="2012823"/>
            <a:ext cx="3884104" cy="4557235"/>
            <a:chOff x="548640" y="1032861"/>
            <a:chExt cx="4699635" cy="5375615"/>
          </a:xfrm>
        </p:grpSpPr>
        <p:grpSp>
          <p:nvGrpSpPr>
            <p:cNvPr id="24" name="그룹 23"/>
            <p:cNvGrpSpPr/>
            <p:nvPr/>
          </p:nvGrpSpPr>
          <p:grpSpPr>
            <a:xfrm>
              <a:off x="548640" y="1032861"/>
              <a:ext cx="4699635" cy="5375615"/>
              <a:chOff x="548640" y="1032861"/>
              <a:chExt cx="4699635" cy="53756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48640" y="1032861"/>
                <a:ext cx="4699635" cy="5375615"/>
              </a:xfrm>
              <a:prstGeom prst="roundRect">
                <a:avLst>
                  <a:gd name="adj" fmla="val 2611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740" y="1214988"/>
                <a:ext cx="3719613" cy="153386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118" y="4252921"/>
                <a:ext cx="3719613" cy="1539898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18" y="2748848"/>
                <a:ext cx="3719613" cy="148019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28785" y="5792819"/>
                <a:ext cx="4272423" cy="2904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VLAN : 10(</a:t>
                </a:r>
                <a:r>
                  <a:rPr lang="en-US" altLang="ko-KR" sz="1000" dirty="0" err="1" smtClean="0"/>
                  <a:t>ser</a:t>
                </a:r>
                <a:r>
                  <a:rPr lang="en-US" altLang="ko-KR" sz="1000" dirty="0" smtClean="0"/>
                  <a:t>), 99(admin), 100(HR), 110(DEV)</a:t>
                </a:r>
                <a:endParaRPr lang="ko-KR" altLang="en-US" sz="1000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772816" y="1576873"/>
              <a:ext cx="494523" cy="32937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816" y="1381836"/>
              <a:ext cx="550506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trunk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948" y="2676857"/>
            <a:ext cx="4887007" cy="16480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384" y="2310864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4948" y="4324912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지</a:t>
            </a:r>
            <a:r>
              <a:rPr lang="ko-KR" altLang="en-US" sz="1500" dirty="0" smtClean="0">
                <a:solidFill>
                  <a:srgbClr val="FFFFFF"/>
                </a:solidFill>
              </a:rPr>
              <a:t>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1113" y="6408476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FFFF"/>
                </a:solidFill>
              </a:rPr>
              <a:t>Trunk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331" y="871939"/>
            <a:ext cx="5112977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FFFF"/>
                </a:solidFill>
              </a:rPr>
              <a:t>VPN(Virtual Private Network)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공용 인터넷을 통해 암호화된 사설 네트워크 통신을 가능하게 하는 기술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원격지에서도 사내 네트워크에 안전하게 접속할 수 있도록 해줌</a:t>
            </a:r>
            <a:endParaRPr lang="en-US" altLang="ko-KR" sz="1000" dirty="0" smtClean="0">
              <a:solidFill>
                <a:srgbClr val="FFFFFF"/>
              </a:solidFill>
            </a:endParaRPr>
          </a:p>
          <a:p>
            <a:r>
              <a:rPr lang="en-US" altLang="ko-KR" sz="1000" dirty="0" err="1" smtClean="0">
                <a:solidFill>
                  <a:srgbClr val="FFFFFF"/>
                </a:solidFill>
              </a:rPr>
              <a:t>Ipsec</a:t>
            </a:r>
            <a:r>
              <a:rPr lang="en-US" altLang="ko-KR" sz="1000" dirty="0" smtClean="0">
                <a:solidFill>
                  <a:srgbClr val="FFFFFF"/>
                </a:solidFill>
              </a:rPr>
              <a:t>(Internet </a:t>
            </a:r>
            <a:r>
              <a:rPr lang="en-US" altLang="ko-KR" sz="1000" dirty="0" err="1" smtClean="0">
                <a:solidFill>
                  <a:srgbClr val="FFFFFF"/>
                </a:solidFill>
              </a:rPr>
              <a:t>Protocal</a:t>
            </a:r>
            <a:r>
              <a:rPr lang="en-US" altLang="ko-KR" sz="1000" dirty="0" smtClean="0">
                <a:solidFill>
                  <a:srgbClr val="FFFFFF"/>
                </a:solidFill>
              </a:rPr>
              <a:t> Security)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FFFF"/>
                </a:solidFill>
              </a:rPr>
              <a:t>IP </a:t>
            </a:r>
            <a:r>
              <a:rPr lang="ko-KR" altLang="en-US" sz="1000" dirty="0">
                <a:solidFill>
                  <a:srgbClr val="FFFFFF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FFFFFF"/>
                </a:solidFill>
              </a:rPr>
              <a:t>보안성</a:t>
            </a:r>
            <a:r>
              <a:rPr lang="ko-KR" altLang="en-US" sz="1000" dirty="0">
                <a:solidFill>
                  <a:srgbClr val="FFFFFF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FFFFFF"/>
                </a:solidFill>
              </a:rPr>
              <a:t>VPN</a:t>
            </a:r>
            <a:r>
              <a:rPr lang="ko-KR" altLang="en-US" sz="1000" dirty="0" smtClean="0">
                <a:solidFill>
                  <a:srgbClr val="FFFFFF"/>
                </a:solidFill>
              </a:rPr>
              <a:t>에서 자주 사용되며</a:t>
            </a:r>
            <a:r>
              <a:rPr lang="en-US" altLang="ko-KR" sz="1000" dirty="0" smtClean="0">
                <a:solidFill>
                  <a:srgbClr val="FFFFFF"/>
                </a:solidFill>
              </a:rPr>
              <a:t>, AH(Authentication Header)</a:t>
            </a:r>
            <a:r>
              <a:rPr lang="ko-KR" altLang="en-US" sz="1000" dirty="0" smtClean="0">
                <a:solidFill>
                  <a:srgbClr val="FFFFFF"/>
                </a:solidFill>
              </a:rPr>
              <a:t>와 </a:t>
            </a:r>
            <a:r>
              <a:rPr lang="en-US" altLang="ko-KR" sz="1000" dirty="0" smtClean="0">
                <a:solidFill>
                  <a:srgbClr val="FFFFFF"/>
                </a:solidFill>
              </a:rPr>
              <a:t>ESP(Encapsulating Security Payload) </a:t>
            </a:r>
            <a:r>
              <a:rPr lang="ko-KR" altLang="en-US" sz="1000" dirty="0" smtClean="0">
                <a:solidFill>
                  <a:srgbClr val="FFFFFF"/>
                </a:solidFill>
              </a:rPr>
              <a:t>방식 포함</a:t>
            </a:r>
            <a:endParaRPr lang="en-US" altLang="ko-KR" sz="1000" dirty="0">
              <a:solidFill>
                <a:srgbClr val="FFFFFF"/>
              </a:solidFill>
            </a:endParaRPr>
          </a:p>
          <a:p>
            <a:endParaRPr lang="en-US" altLang="ko-KR" sz="1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6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81396" cy="6857999"/>
          </a:xfrm>
          <a:prstGeom prst="rect">
            <a:avLst/>
          </a:prstGeom>
          <a:solidFill>
            <a:srgbClr val="3049EB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순서도: 수동 입력 2"/>
          <p:cNvSpPr/>
          <p:nvPr/>
        </p:nvSpPr>
        <p:spPr>
          <a:xfrm>
            <a:off x="406023" y="-276743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순서도: 수동 입력 2"/>
          <p:cNvSpPr/>
          <p:nvPr/>
        </p:nvSpPr>
        <p:spPr>
          <a:xfrm>
            <a:off x="198487" y="-516431"/>
            <a:ext cx="142617" cy="103286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10208 h 10208"/>
              <a:gd name="connsiteX4" fmla="*/ 1309 w 10000"/>
              <a:gd name="connsiteY4" fmla="*/ 0 h 10208"/>
              <a:gd name="connsiteX0" fmla="*/ 1309 w 10000"/>
              <a:gd name="connsiteY0" fmla="*/ 0 h 10208"/>
              <a:gd name="connsiteX1" fmla="*/ 10000 w 10000"/>
              <a:gd name="connsiteY1" fmla="*/ 208 h 10208"/>
              <a:gd name="connsiteX2" fmla="*/ 10000 w 10000"/>
              <a:gd name="connsiteY2" fmla="*/ 10208 h 10208"/>
              <a:gd name="connsiteX3" fmla="*/ 0 w 10000"/>
              <a:gd name="connsiteY3" fmla="*/ 8100 h 10208"/>
              <a:gd name="connsiteX4" fmla="*/ 1309 w 10000"/>
              <a:gd name="connsiteY4" fmla="*/ 0 h 10208"/>
              <a:gd name="connsiteX0" fmla="*/ 0 w 10654"/>
              <a:gd name="connsiteY0" fmla="*/ 695 h 10000"/>
              <a:gd name="connsiteX1" fmla="*/ 10654 w 10654"/>
              <a:gd name="connsiteY1" fmla="*/ 0 h 10000"/>
              <a:gd name="connsiteX2" fmla="*/ 10654 w 10654"/>
              <a:gd name="connsiteY2" fmla="*/ 10000 h 10000"/>
              <a:gd name="connsiteX3" fmla="*/ 654 w 10654"/>
              <a:gd name="connsiteY3" fmla="*/ 7892 h 10000"/>
              <a:gd name="connsiteX4" fmla="*/ 0 w 10654"/>
              <a:gd name="connsiteY4" fmla="*/ 695 h 10000"/>
              <a:gd name="connsiteX0" fmla="*/ 0 w 10654"/>
              <a:gd name="connsiteY0" fmla="*/ 0 h 11112"/>
              <a:gd name="connsiteX1" fmla="*/ 10654 w 10654"/>
              <a:gd name="connsiteY1" fmla="*/ 1112 h 11112"/>
              <a:gd name="connsiteX2" fmla="*/ 10654 w 10654"/>
              <a:gd name="connsiteY2" fmla="*/ 11112 h 11112"/>
              <a:gd name="connsiteX3" fmla="*/ 654 w 10654"/>
              <a:gd name="connsiteY3" fmla="*/ 9004 h 11112"/>
              <a:gd name="connsiteX4" fmla="*/ 0 w 10654"/>
              <a:gd name="connsiteY4" fmla="*/ 0 h 11112"/>
              <a:gd name="connsiteX0" fmla="*/ 348 w 10000"/>
              <a:gd name="connsiteY0" fmla="*/ 0 h 11112"/>
              <a:gd name="connsiteX1" fmla="*/ 10000 w 10000"/>
              <a:gd name="connsiteY1" fmla="*/ 1112 h 11112"/>
              <a:gd name="connsiteX2" fmla="*/ 10000 w 10000"/>
              <a:gd name="connsiteY2" fmla="*/ 11112 h 11112"/>
              <a:gd name="connsiteX3" fmla="*/ 0 w 10000"/>
              <a:gd name="connsiteY3" fmla="*/ 9004 h 11112"/>
              <a:gd name="connsiteX4" fmla="*/ 348 w 10000"/>
              <a:gd name="connsiteY4" fmla="*/ 0 h 1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12">
                <a:moveTo>
                  <a:pt x="348" y="0"/>
                </a:moveTo>
                <a:lnTo>
                  <a:pt x="10000" y="1112"/>
                </a:lnTo>
                <a:lnTo>
                  <a:pt x="10000" y="11112"/>
                </a:lnTo>
                <a:lnTo>
                  <a:pt x="0" y="9004"/>
                </a:lnTo>
                <a:lnTo>
                  <a:pt x="34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1396" y="1"/>
            <a:ext cx="6310604" cy="6858000"/>
          </a:xfrm>
          <a:prstGeom prst="rect">
            <a:avLst/>
          </a:prstGeom>
          <a:solidFill>
            <a:srgbClr val="13258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48" y="148387"/>
            <a:ext cx="4791744" cy="21624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948" y="4690905"/>
            <a:ext cx="4829849" cy="17052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98646" y="2012823"/>
            <a:ext cx="3884104" cy="4557235"/>
            <a:chOff x="548640" y="1032861"/>
            <a:chExt cx="4699635" cy="5375615"/>
          </a:xfrm>
        </p:grpSpPr>
        <p:grpSp>
          <p:nvGrpSpPr>
            <p:cNvPr id="24" name="그룹 23"/>
            <p:cNvGrpSpPr/>
            <p:nvPr/>
          </p:nvGrpSpPr>
          <p:grpSpPr>
            <a:xfrm>
              <a:off x="548640" y="1032861"/>
              <a:ext cx="4699635" cy="5375615"/>
              <a:chOff x="548640" y="1032861"/>
              <a:chExt cx="4699635" cy="53756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48640" y="1032861"/>
                <a:ext cx="4699635" cy="5375615"/>
              </a:xfrm>
              <a:prstGeom prst="roundRect">
                <a:avLst>
                  <a:gd name="adj" fmla="val 2611"/>
                </a:avLst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740" y="1214988"/>
                <a:ext cx="3719613" cy="153386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118" y="4252921"/>
                <a:ext cx="3719613" cy="1539898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18" y="2748848"/>
                <a:ext cx="3719613" cy="148019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28785" y="5792819"/>
                <a:ext cx="4272423" cy="29043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 smtClean="0"/>
                  <a:t>VLAN : 10(</a:t>
                </a:r>
                <a:r>
                  <a:rPr lang="en-US" altLang="ko-KR" sz="1000" dirty="0" err="1" smtClean="0"/>
                  <a:t>ser</a:t>
                </a:r>
                <a:r>
                  <a:rPr lang="en-US" altLang="ko-KR" sz="1000" dirty="0" smtClean="0"/>
                  <a:t>), 99(admin), 100(HR), 110(DEV)</a:t>
                </a:r>
                <a:endParaRPr lang="ko-KR" altLang="en-US" sz="1000" dirty="0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772816" y="1576873"/>
              <a:ext cx="494523" cy="32937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816" y="1381836"/>
              <a:ext cx="550506" cy="2462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trunk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948" y="2676857"/>
            <a:ext cx="4887007" cy="16480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384" y="2310864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4948" y="4324912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FFFF"/>
                </a:solidFill>
              </a:rPr>
              <a:t>Vlan</a:t>
            </a:r>
            <a:r>
              <a:rPr lang="ko-KR" altLang="en-US" sz="1500" dirty="0">
                <a:solidFill>
                  <a:srgbClr val="FFFFFF"/>
                </a:solidFill>
              </a:rPr>
              <a:t> </a:t>
            </a:r>
            <a:r>
              <a:rPr lang="ko-KR" altLang="en-US" sz="1500" dirty="0" smtClean="0">
                <a:solidFill>
                  <a:srgbClr val="FFFFFF"/>
                </a:solidFill>
              </a:rPr>
              <a:t>지</a:t>
            </a:r>
            <a:r>
              <a:rPr lang="ko-KR" altLang="en-US" sz="1500" dirty="0" smtClean="0">
                <a:solidFill>
                  <a:srgbClr val="FFFFFF"/>
                </a:solidFill>
              </a:rPr>
              <a:t>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1113" y="6408476"/>
            <a:ext cx="485941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FFFF"/>
                </a:solidFill>
              </a:rPr>
              <a:t>Trunk </a:t>
            </a:r>
            <a:r>
              <a:rPr lang="ko-KR" altLang="en-US" sz="1500" dirty="0" smtClean="0">
                <a:solidFill>
                  <a:srgbClr val="FFFFFF"/>
                </a:solidFill>
              </a:rPr>
              <a:t>설정</a:t>
            </a:r>
            <a:endParaRPr lang="ko-KR" altLang="en-US" sz="15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331" y="871939"/>
            <a:ext cx="5112977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FFFF"/>
                </a:solidFill>
              </a:rPr>
              <a:t>VPN(Virtual Private Network)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공용 인터넷을 통해 암호화된 사설 네트워크 통신을 가능하게 하는 기술</a:t>
            </a:r>
            <a:r>
              <a:rPr lang="en-US" altLang="ko-KR" sz="1000" dirty="0" smtClean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FFFFFF"/>
                </a:solidFill>
              </a:rPr>
              <a:t>원격지에서도 사내 네트워크에 안전하게 접속할 수 있도록 해줌</a:t>
            </a:r>
            <a:endParaRPr lang="en-US" altLang="ko-KR" sz="1000" dirty="0" smtClean="0">
              <a:solidFill>
                <a:srgbClr val="FFFFFF"/>
              </a:solidFill>
            </a:endParaRPr>
          </a:p>
          <a:p>
            <a:r>
              <a:rPr lang="en-US" altLang="ko-KR" sz="1000" dirty="0" err="1" smtClean="0">
                <a:solidFill>
                  <a:srgbClr val="FFFFFF"/>
                </a:solidFill>
              </a:rPr>
              <a:t>Ipsec</a:t>
            </a:r>
            <a:r>
              <a:rPr lang="en-US" altLang="ko-KR" sz="1000" dirty="0" smtClean="0">
                <a:solidFill>
                  <a:srgbClr val="FFFFFF"/>
                </a:solidFill>
              </a:rPr>
              <a:t>(Internet </a:t>
            </a:r>
            <a:r>
              <a:rPr lang="en-US" altLang="ko-KR" sz="1000" dirty="0" err="1" smtClean="0">
                <a:solidFill>
                  <a:srgbClr val="FFFFFF"/>
                </a:solidFill>
              </a:rPr>
              <a:t>Protocal</a:t>
            </a:r>
            <a:r>
              <a:rPr lang="en-US" altLang="ko-KR" sz="1000" dirty="0" smtClean="0">
                <a:solidFill>
                  <a:srgbClr val="FFFFFF"/>
                </a:solidFill>
              </a:rPr>
              <a:t> Security)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FFFF"/>
                </a:solidFill>
              </a:rPr>
              <a:t>IP </a:t>
            </a:r>
            <a:r>
              <a:rPr lang="ko-KR" altLang="en-US" sz="1000" dirty="0">
                <a:solidFill>
                  <a:srgbClr val="FFFFFF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FFFFFF"/>
                </a:solidFill>
              </a:rPr>
              <a:t>보안성</a:t>
            </a:r>
            <a:r>
              <a:rPr lang="ko-KR" altLang="en-US" sz="1000" dirty="0">
                <a:solidFill>
                  <a:srgbClr val="FFFFFF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FFFFFF"/>
                </a:solidFill>
              </a:rPr>
              <a:t>VPN</a:t>
            </a:r>
            <a:r>
              <a:rPr lang="ko-KR" altLang="en-US" sz="1000" dirty="0" smtClean="0">
                <a:solidFill>
                  <a:srgbClr val="FFFFFF"/>
                </a:solidFill>
              </a:rPr>
              <a:t>에서 자주 사용되며</a:t>
            </a:r>
            <a:r>
              <a:rPr lang="en-US" altLang="ko-KR" sz="1000" dirty="0" smtClean="0">
                <a:solidFill>
                  <a:srgbClr val="FFFFFF"/>
                </a:solidFill>
              </a:rPr>
              <a:t>, AH(Authentication Header)</a:t>
            </a:r>
            <a:r>
              <a:rPr lang="ko-KR" altLang="en-US" sz="1000" dirty="0" smtClean="0">
                <a:solidFill>
                  <a:srgbClr val="FFFFFF"/>
                </a:solidFill>
              </a:rPr>
              <a:t>와 </a:t>
            </a:r>
            <a:r>
              <a:rPr lang="en-US" altLang="ko-KR" sz="1000" dirty="0" smtClean="0">
                <a:solidFill>
                  <a:srgbClr val="FFFFFF"/>
                </a:solidFill>
              </a:rPr>
              <a:t>ESP(Encapsulating Security Payload) </a:t>
            </a:r>
            <a:r>
              <a:rPr lang="ko-KR" altLang="en-US" sz="1000" dirty="0" smtClean="0">
                <a:solidFill>
                  <a:srgbClr val="FFFFFF"/>
                </a:solidFill>
              </a:rPr>
              <a:t>방식 포함</a:t>
            </a:r>
            <a:endParaRPr lang="en-US" altLang="ko-KR" sz="1000" dirty="0">
              <a:solidFill>
                <a:srgbClr val="FFFFFF"/>
              </a:solidFill>
            </a:endParaRPr>
          </a:p>
          <a:p>
            <a:endParaRPr lang="en-US" altLang="ko-KR" sz="1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2757</Words>
  <Application>Microsoft Office PowerPoint</Application>
  <PresentationFormat>와이드스크린</PresentationFormat>
  <Paragraphs>631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HY헤드라인M</vt:lpstr>
      <vt:lpstr>Malgun Gothic</vt:lpstr>
      <vt:lpstr>Malgun Gothic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83</cp:revision>
  <dcterms:created xsi:type="dcterms:W3CDTF">2025-06-02T10:17:09Z</dcterms:created>
  <dcterms:modified xsi:type="dcterms:W3CDTF">2025-06-09T05:04:59Z</dcterms:modified>
  <cp:version/>
</cp:coreProperties>
</file>